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autoCompressPictures="0">
  <p:sldMasterIdLst>
    <p:sldMasterId id="2147483696" r:id="rId1"/>
  </p:sldMasterIdLst>
  <p:notesMasterIdLst>
    <p:notesMasterId r:id="rId24"/>
  </p:notesMasterIdLst>
  <p:sldIdLst>
    <p:sldId id="257" r:id="rId2"/>
    <p:sldId id="269" r:id="rId3"/>
    <p:sldId id="258" r:id="rId4"/>
    <p:sldId id="270" r:id="rId5"/>
    <p:sldId id="259" r:id="rId6"/>
    <p:sldId id="260" r:id="rId7"/>
    <p:sldId id="268" r:id="rId8"/>
    <p:sldId id="272" r:id="rId9"/>
    <p:sldId id="273" r:id="rId10"/>
    <p:sldId id="274" r:id="rId11"/>
    <p:sldId id="275" r:id="rId12"/>
    <p:sldId id="271" r:id="rId13"/>
    <p:sldId id="277" r:id="rId14"/>
    <p:sldId id="261" r:id="rId15"/>
    <p:sldId id="278" r:id="rId16"/>
    <p:sldId id="276" r:id="rId17"/>
    <p:sldId id="263" r:id="rId18"/>
    <p:sldId id="264" r:id="rId19"/>
    <p:sldId id="279" r:id="rId20"/>
    <p:sldId id="266" r:id="rId21"/>
    <p:sldId id="267" r:id="rId22"/>
    <p:sldId id="280"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013" autoAdjust="0"/>
    <p:restoredTop sz="94665"/>
  </p:normalViewPr>
  <p:slideViewPr>
    <p:cSldViewPr snapToGrid="0" snapToObjects="1">
      <p:cViewPr varScale="1">
        <p:scale>
          <a:sx n="115" d="100"/>
          <a:sy n="115" d="100"/>
        </p:scale>
        <p:origin x="372" y="10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0E39F2BF-B6C5-BA43-A70D-96B1CA45C8DB}" type="datetimeFigureOut">
              <a:rPr lang="he-IL" smtClean="0"/>
              <a:t>י"ז/סיון/תשע"ח</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46DB76FC-120F-4543-92C8-D170B74803E2}" type="slidenum">
              <a:rPr lang="he-IL" smtClean="0"/>
              <a:t>‹#›</a:t>
            </a:fld>
            <a:endParaRPr lang="he-IL"/>
          </a:p>
        </p:txBody>
      </p:sp>
    </p:spTree>
    <p:extLst>
      <p:ext uri="{BB962C8B-B14F-4D97-AF65-F5344CB8AC3E}">
        <p14:creationId xmlns:p14="http://schemas.microsoft.com/office/powerpoint/2010/main" val="91435454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he-IL"/>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49E0708F-017B-8C4C-8B47-C90127CC0245}" type="slidenum">
              <a:rPr lang="he-IL" smtClean="0"/>
              <a:t>‹#›</a:t>
            </a:fld>
            <a:endParaRPr lang="he-IL"/>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he-IL"/>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49E0708F-017B-8C4C-8B47-C90127CC0245}" type="slidenum">
              <a:rPr lang="he-IL" smtClean="0"/>
              <a:t>‹#›</a:t>
            </a:fld>
            <a:endParaRPr lang="he-IL"/>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D2F0C8-0305-A040-930E-27BEE201A0CA}" type="datetimeFigureOut">
              <a:rPr lang="he-IL" smtClean="0"/>
              <a:t>י"ז/סיון/תשע"ח</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49E0708F-017B-8C4C-8B47-C90127CC0245}"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4D2F0C8-0305-A040-930E-27BEE201A0CA}" type="datetimeFigureOut">
              <a:rPr lang="he-IL" smtClean="0"/>
              <a:t>י"ז/סיון/תשע"ח</a:t>
            </a:fld>
            <a:endParaRPr lang="he-IL"/>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he-IL"/>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9E0708F-017B-8C4C-8B47-C90127CC0245}" type="slidenum">
              <a:rPr lang="he-IL" smtClean="0"/>
              <a:t>‹#›</a:t>
            </a:fld>
            <a:endParaRPr lang="he-IL"/>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גרור תמונה למציין מיקום או לחץ על הסמל כדי להוסיף</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4D2F0C8-0305-A040-930E-27BEE201A0CA}" type="datetimeFigureOut">
              <a:rPr lang="he-IL" smtClean="0"/>
              <a:t>י"ז/סיון/תשע"ח</a:t>
            </a:fld>
            <a:endParaRPr lang="he-IL"/>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49E0708F-017B-8C4C-8B47-C90127CC0245}" type="slidenum">
              <a:rPr lang="he-IL" smtClean="0"/>
              <a:t>‹#›</a:t>
            </a:fld>
            <a:endParaRPr lang="he-IL"/>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4D2F0C8-0305-A040-930E-27BEE201A0CA}" type="datetimeFigureOut">
              <a:rPr lang="he-IL" smtClean="0"/>
              <a:t>י"ז/סיון/תשע"ח</a:t>
            </a:fld>
            <a:endParaRPr lang="he-IL"/>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he-IL"/>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49E0708F-017B-8C4C-8B47-C90127CC0245}" type="slidenum">
              <a:rPr lang="he-IL" smtClean="0"/>
              <a:t>‹#›</a:t>
            </a:fld>
            <a:endParaRPr lang="he-IL"/>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9694855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3.jpe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9.jpeg"/><Relationship Id="rId4" Type="http://schemas.openxmlformats.org/officeDocument/2006/relationships/image" Target="../media/image28.jpeg"/></Relationships>
</file>

<file path=ppt/slides/_rels/slide1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tmp"/><Relationship Id="rId5" Type="http://schemas.openxmlformats.org/officeDocument/2006/relationships/image" Target="../media/image39.tmp"/><Relationship Id="rId4" Type="http://schemas.openxmlformats.org/officeDocument/2006/relationships/image" Target="../media/image38.tmp"/></Relationships>
</file>

<file path=ppt/slides/_rels/slide19.xml.rels><?xml version="1.0" encoding="UTF-8" standalone="yes"?>
<Relationships xmlns="http://schemas.openxmlformats.org/package/2006/relationships"><Relationship Id="rId3" Type="http://schemas.openxmlformats.org/officeDocument/2006/relationships/hyperlink" Target="https://mtapanel.mtacloud.co.il:2083/" TargetMode="External"/><Relationship Id="rId2" Type="http://schemas.openxmlformats.org/officeDocument/2006/relationships/hyperlink" Target="http://meiranga.mtacloud.co.il/" TargetMode="Externa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hyperlink" Target="http://familybox.ga/" TargetMode="External"/><Relationship Id="rId4" Type="http://schemas.openxmlformats.org/officeDocument/2006/relationships/hyperlink" Target="https://mtapanel.mtacloud.co.i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2SHyAJCcq0I"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hyperlink" Target="https://youtu.be/c0UQWnI7aQ8" TargetMode="External"/><Relationship Id="rId4" Type="http://schemas.openxmlformats.org/officeDocument/2006/relationships/image" Target="../media/image42.tmp"/></Relationships>
</file>

<file path=ppt/slides/_rels/slide21.xml.rels><?xml version="1.0" encoding="UTF-8" standalone="yes"?>
<Relationships xmlns="http://schemas.openxmlformats.org/package/2006/relationships"><Relationship Id="rId8" Type="http://schemas.openxmlformats.org/officeDocument/2006/relationships/image" Target="../media/image44.jpg"/><Relationship Id="rId13" Type="http://schemas.openxmlformats.org/officeDocument/2006/relationships/hyperlink" Target="https://youtu.be/c0UQWnI7aQ8" TargetMode="External"/><Relationship Id="rId3" Type="http://schemas.openxmlformats.org/officeDocument/2006/relationships/hyperlink" Target="file:///C:\Users\&#1490;&#1500;&#1497;&#1505;\Dropbox\&#1513;&#1504;&#1492;%20&#1490;\&#1505;&#1502;&#1505;&#1496;&#1512;%20&#1489;\&#1505;&#1491;&#1504;&#1488;\&#1505;&#1491;&#1504;&#1488;\&#1514;&#1493;&#1499;&#1504;&#1497;&#1514;%20&#1506;&#1489;&#1493;&#1491;&#1492;%20&#1505;&#1491;&#1504;&#1492;.pdf" TargetMode="External"/><Relationship Id="rId7" Type="http://schemas.openxmlformats.org/officeDocument/2006/relationships/hyperlink" Target="&#1492;&#1499;&#1504;&#1492;%20&#1506;&#1510;&#1502;&#1497;&#1514;%20&#1506;&#1491;&#1497;.pdf" TargetMode="External"/><Relationship Id="rId12" Type="http://schemas.openxmlformats.org/officeDocument/2006/relationships/hyperlink" Target="https://youtu.be/2SHyAJCcq0I" TargetMode="External"/><Relationship Id="rId2" Type="http://schemas.openxmlformats.org/officeDocument/2006/relationships/hyperlink" Target="file:///C:\Users\&#1490;&#1500;&#1497;&#1505;\Dropbox\&#1513;&#1504;&#1492;%20&#1490;\&#1505;&#1502;&#1505;&#1496;&#1512;%20&#1489;\&#1505;&#1491;&#1504;&#1488;\&#1505;&#1491;&#1504;&#1488;\&#1492;&#1510;&#1506;&#1514;%20&#1506;&#1489;&#1493;&#1491;&#1492;.pdf" TargetMode="External"/><Relationship Id="rId1" Type="http://schemas.openxmlformats.org/officeDocument/2006/relationships/slideLayout" Target="../slideLayouts/slideLayout2.xml"/><Relationship Id="rId6" Type="http://schemas.openxmlformats.org/officeDocument/2006/relationships/image" Target="../media/image43.jpg"/><Relationship Id="rId11" Type="http://schemas.openxmlformats.org/officeDocument/2006/relationships/hyperlink" Target="https://github.com/meiranga/FamilyBox.git" TargetMode="External"/><Relationship Id="rId5" Type="http://schemas.openxmlformats.org/officeDocument/2006/relationships/hyperlink" Target="&#1492;&#1510;&#1492;&#1512;&#1514;%20&#1506;&#1489;&#1493;&#1491;&#1492;%20&#1505;&#1491;&#1504;&#1488;_1.pdf" TargetMode="External"/><Relationship Id="rId10" Type="http://schemas.openxmlformats.org/officeDocument/2006/relationships/image" Target="../media/image45.jpg"/><Relationship Id="rId4" Type="http://schemas.openxmlformats.org/officeDocument/2006/relationships/hyperlink" Target="&#1488;&#1497;&#1513;&#1493;&#1512;%20&#1508;&#1497;&#1512;&#1505;&#1493;&#1501;%20&#1506;&#1489;&#1493;&#1491;&#1492;_1.pdf" TargetMode="External"/><Relationship Id="rId9" Type="http://schemas.openxmlformats.org/officeDocument/2006/relationships/hyperlink" Target="&#1490;&#1500;&#1506;&#1491;%20&#1505;&#1491;&#1504;&#1488;_1.pdf" TargetMode="Externa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5.png"/><Relationship Id="rId4" Type="http://schemas.openxmlformats.org/officeDocument/2006/relationships/hyperlink" Target="https://github.com/meiranga/FamilyBox.git"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 Id="rId5" Type="http://schemas.openxmlformats.org/officeDocument/2006/relationships/image" Target="../media/image10.tmp"/><Relationship Id="rId4" Type="http://schemas.openxmlformats.org/officeDocument/2006/relationships/image" Target="../media/image9.tmp"/></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5.jpe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75481" y="2596246"/>
            <a:ext cx="9601200" cy="1205982"/>
          </a:xfrm>
        </p:spPr>
        <p:txBody>
          <a:bodyPr>
            <a:normAutofit/>
          </a:bodyPr>
          <a:lstStyle/>
          <a:p>
            <a:pPr algn="ctr"/>
            <a:r>
              <a:rPr lang="he-IL" sz="2800" b="1" dirty="0">
                <a:latin typeface="Calibri" panose="020F0502020204030204" pitchFamily="34" charset="0"/>
                <a:cs typeface="Calibri" panose="020F0502020204030204" pitchFamily="34" charset="0"/>
              </a:rPr>
              <a:t>פרויקט גמר – למידה מעשית - סדנה</a:t>
            </a:r>
            <a:br>
              <a:rPr lang="he-IL" sz="2800" b="1" dirty="0">
                <a:latin typeface="Calibri" panose="020F0502020204030204" pitchFamily="34" charset="0"/>
                <a:cs typeface="Calibri" panose="020F0502020204030204" pitchFamily="34" charset="0"/>
              </a:rPr>
            </a:br>
            <a:r>
              <a:rPr lang="he-IL" sz="2800" b="1" dirty="0">
                <a:latin typeface="Calibri" panose="020F0502020204030204" pitchFamily="34" charset="0"/>
                <a:cs typeface="Calibri" panose="020F0502020204030204" pitchFamily="34" charset="0"/>
              </a:rPr>
              <a:t>חיזוק הקשר בין הורים וילדים בעידן הטכנולוגי</a:t>
            </a:r>
          </a:p>
        </p:txBody>
      </p:sp>
      <p:sp>
        <p:nvSpPr>
          <p:cNvPr id="3" name="מציין מיקום תוכן 2"/>
          <p:cNvSpPr>
            <a:spLocks noGrp="1"/>
          </p:cNvSpPr>
          <p:nvPr>
            <p:ph idx="1"/>
          </p:nvPr>
        </p:nvSpPr>
        <p:spPr>
          <a:xfrm>
            <a:off x="1487449" y="3815833"/>
            <a:ext cx="9601200" cy="2267339"/>
          </a:xfrm>
        </p:spPr>
        <p:txBody>
          <a:bodyPr>
            <a:normAutofit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he-IL" b="1" dirty="0">
                <a:latin typeface="Calibri" panose="020F0502020204030204" pitchFamily="34" charset="0"/>
                <a:cs typeface="Calibri" panose="020F0502020204030204" pitchFamily="34" charset="0"/>
              </a:rPr>
              <a:t>הסטודנטים:</a:t>
            </a:r>
          </a:p>
          <a:p>
            <a:pPr marL="0" indent="0" algn="ctr">
              <a:lnSpc>
                <a:spcPct val="100000"/>
              </a:lnSpc>
              <a:spcBef>
                <a:spcPts val="0"/>
              </a:spcBef>
              <a:buNone/>
            </a:pPr>
            <a:r>
              <a:rPr lang="he-IL" dirty="0">
                <a:latin typeface="Calibri" panose="020F0502020204030204" pitchFamily="34" charset="0"/>
                <a:cs typeface="Calibri" panose="020F0502020204030204" pitchFamily="34" charset="0"/>
              </a:rPr>
              <a:t>מירן גאליס	 </a:t>
            </a:r>
            <a:r>
              <a:rPr lang="is-IS" dirty="0">
                <a:latin typeface="Calibri" panose="020F0502020204030204" pitchFamily="34" charset="0"/>
                <a:cs typeface="Calibri" panose="020F0502020204030204" pitchFamily="34" charset="0"/>
              </a:rPr>
              <a:t>201524840 </a:t>
            </a:r>
            <a:endParaRPr lang="he-IL" dirty="0">
              <a:latin typeface="Calibri" panose="020F0502020204030204" pitchFamily="34" charset="0"/>
              <a:cs typeface="Calibri" panose="020F0502020204030204" pitchFamily="34" charset="0"/>
            </a:endParaRPr>
          </a:p>
          <a:p>
            <a:pPr marL="0" indent="0" algn="ctr">
              <a:lnSpc>
                <a:spcPct val="100000"/>
              </a:lnSpc>
              <a:spcBef>
                <a:spcPts val="0"/>
              </a:spcBef>
              <a:buNone/>
            </a:pPr>
            <a:r>
              <a:rPr lang="he-IL" dirty="0">
                <a:latin typeface="Calibri" panose="020F0502020204030204" pitchFamily="34" charset="0"/>
                <a:cs typeface="Calibri" panose="020F0502020204030204" pitchFamily="34" charset="0"/>
              </a:rPr>
              <a:t>גלעד ברגמן	 </a:t>
            </a:r>
            <a:r>
              <a:rPr lang="is-IS" dirty="0">
                <a:latin typeface="Calibri" panose="020F0502020204030204" pitchFamily="34" charset="0"/>
                <a:cs typeface="Calibri" panose="020F0502020204030204" pitchFamily="34" charset="0"/>
              </a:rPr>
              <a:t>203700612 </a:t>
            </a:r>
            <a:endParaRPr lang="he-IL" dirty="0">
              <a:latin typeface="Calibri" panose="020F0502020204030204" pitchFamily="34" charset="0"/>
              <a:cs typeface="Calibri" panose="020F0502020204030204" pitchFamily="34" charset="0"/>
            </a:endParaRPr>
          </a:p>
          <a:p>
            <a:pPr marL="0" lvl="0" indent="0" algn="ctr">
              <a:lnSpc>
                <a:spcPct val="100000"/>
              </a:lnSpc>
              <a:spcBef>
                <a:spcPts val="0"/>
              </a:spcBef>
              <a:buNone/>
            </a:pPr>
            <a:r>
              <a:rPr lang="he-IL" dirty="0">
                <a:latin typeface="Calibri" panose="020F0502020204030204" pitchFamily="34" charset="0"/>
                <a:cs typeface="Calibri" panose="020F0502020204030204" pitchFamily="34" charset="0"/>
              </a:rPr>
              <a:t>עדי מימון		 201492303 </a:t>
            </a:r>
          </a:p>
          <a:p>
            <a:pPr marL="0" marR="0" lvl="0" indent="0" algn="ctr" defTabSz="914400" eaLnBrk="1" fontAlgn="auto" latinLnBrk="0" hangingPunct="1">
              <a:lnSpc>
                <a:spcPct val="100000"/>
              </a:lnSpc>
              <a:spcBef>
                <a:spcPts val="0"/>
              </a:spcBef>
              <a:spcAft>
                <a:spcPts val="0"/>
              </a:spcAft>
              <a:buClrTx/>
              <a:buSzTx/>
              <a:buFontTx/>
              <a:buNone/>
              <a:tabLst/>
              <a:defRPr/>
            </a:pPr>
            <a:endParaRPr lang="he-IL" dirty="0">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he-IL" dirty="0">
              <a:latin typeface="Calibri" panose="020F0502020204030204" pitchFamily="34" charset="0"/>
              <a:cs typeface="Calibri" panose="020F0502020204030204" pitchFamily="34" charset="0"/>
            </a:endParaRPr>
          </a:p>
          <a:p>
            <a:pPr marL="0" indent="0" algn="ctr">
              <a:lnSpc>
                <a:spcPct val="100000"/>
              </a:lnSpc>
              <a:spcBef>
                <a:spcPts val="0"/>
              </a:spcBef>
              <a:buNone/>
            </a:pPr>
            <a:r>
              <a:rPr lang="he-IL" sz="2400" dirty="0">
                <a:latin typeface="Calibri" panose="020F0502020204030204" pitchFamily="34" charset="0"/>
                <a:cs typeface="Calibri" panose="020F0502020204030204" pitchFamily="34" charset="0"/>
              </a:rPr>
              <a:t>קוד עבודה : </a:t>
            </a:r>
            <a:r>
              <a:rPr lang="cs-CZ" sz="2400" dirty="0">
                <a:latin typeface="Calibri" panose="020F0502020204030204" pitchFamily="34" charset="0"/>
                <a:cs typeface="Calibri" panose="020F0502020204030204" pitchFamily="34" charset="0"/>
              </a:rPr>
              <a:t>20182w83 </a:t>
            </a:r>
            <a:endParaRPr lang="cs-CZ" sz="2400" dirty="0">
              <a:effectLst/>
              <a:latin typeface="Calibri" panose="020F0502020204030204" pitchFamily="34" charset="0"/>
              <a:cs typeface="Calibri" panose="020F0502020204030204"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lang="he-IL" dirty="0"/>
          </a:p>
        </p:txBody>
      </p:sp>
      <p:pic>
        <p:nvPicPr>
          <p:cNvPr id="5" name="תמונה 4">
            <a:extLst>
              <a:ext uri="{FF2B5EF4-FFF2-40B4-BE49-F238E27FC236}">
                <a16:creationId xmlns:a16="http://schemas.microsoft.com/office/drawing/2014/main" id="{205479DD-6C74-4BE0-9093-3D328168CDDE}"/>
              </a:ext>
            </a:extLst>
          </p:cNvPr>
          <p:cNvPicPr>
            <a:picLocks noChangeAspect="1"/>
          </p:cNvPicPr>
          <p:nvPr/>
        </p:nvPicPr>
        <p:blipFill>
          <a:blip r:embed="rId2"/>
          <a:stretch>
            <a:fillRect/>
          </a:stretch>
        </p:blipFill>
        <p:spPr>
          <a:xfrm>
            <a:off x="2770609" y="407316"/>
            <a:ext cx="10357564" cy="2791921"/>
          </a:xfrm>
          <a:prstGeom prst="rect">
            <a:avLst/>
          </a:prstGeom>
        </p:spPr>
      </p:pic>
      <p:pic>
        <p:nvPicPr>
          <p:cNvPr id="7" name="תמונה 6">
            <a:extLst>
              <a:ext uri="{FF2B5EF4-FFF2-40B4-BE49-F238E27FC236}">
                <a16:creationId xmlns:a16="http://schemas.microsoft.com/office/drawing/2014/main" id="{DFC8B91B-70C1-4D24-86C3-71438A66F0F2}"/>
              </a:ext>
            </a:extLst>
          </p:cNvPr>
          <p:cNvPicPr>
            <a:picLocks noChangeAspect="1"/>
          </p:cNvPicPr>
          <p:nvPr/>
        </p:nvPicPr>
        <p:blipFill>
          <a:blip r:embed="rId3"/>
          <a:stretch>
            <a:fillRect/>
          </a:stretch>
        </p:blipFill>
        <p:spPr>
          <a:xfrm>
            <a:off x="9725114" y="21771"/>
            <a:ext cx="2466886" cy="1015180"/>
          </a:xfrm>
          <a:prstGeom prst="rect">
            <a:avLst/>
          </a:prstGeom>
        </p:spPr>
      </p:pic>
    </p:spTree>
    <p:extLst>
      <p:ext uri="{BB962C8B-B14F-4D97-AF65-F5344CB8AC3E}">
        <p14:creationId xmlns:p14="http://schemas.microsoft.com/office/powerpoint/2010/main" val="487699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צילום מסך&#10;&#10;תיאור שנוצר ברמת מהימנות גבוהה מאוד">
            <a:extLst>
              <a:ext uri="{FF2B5EF4-FFF2-40B4-BE49-F238E27FC236}">
                <a16:creationId xmlns:a16="http://schemas.microsoft.com/office/drawing/2014/main" id="{A4102B79-436B-47CC-A103-9387A14CAD85}"/>
              </a:ext>
            </a:extLst>
          </p:cNvPr>
          <p:cNvPicPr>
            <a:picLocks noChangeAspect="1"/>
          </p:cNvPicPr>
          <p:nvPr/>
        </p:nvPicPr>
        <p:blipFill>
          <a:blip r:embed="rId2"/>
          <a:stretch>
            <a:fillRect/>
          </a:stretch>
        </p:blipFill>
        <p:spPr>
          <a:xfrm>
            <a:off x="6743666" y="2353097"/>
            <a:ext cx="2351233" cy="40626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תמונה 5" descr="תמונה שמכילה צילום מסך&#10;&#10;תיאור שנוצר ברמת מהימנות גבוהה מאוד">
            <a:extLst>
              <a:ext uri="{FF2B5EF4-FFF2-40B4-BE49-F238E27FC236}">
                <a16:creationId xmlns:a16="http://schemas.microsoft.com/office/drawing/2014/main" id="{739FDDE6-F29B-4383-AC4B-502FD8E23BBE}"/>
              </a:ext>
            </a:extLst>
          </p:cNvPr>
          <p:cNvPicPr>
            <a:picLocks noChangeAspect="1"/>
          </p:cNvPicPr>
          <p:nvPr/>
        </p:nvPicPr>
        <p:blipFill>
          <a:blip r:embed="rId3"/>
          <a:stretch>
            <a:fillRect/>
          </a:stretch>
        </p:blipFill>
        <p:spPr>
          <a:xfrm>
            <a:off x="9769474" y="2664827"/>
            <a:ext cx="2351233" cy="404948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8" name="תמונה 7" descr="תמונה שמכילה צילום מסך&#10;&#10;תיאור שנוצר ברמת מהימנות גבוהה מאוד">
            <a:extLst>
              <a:ext uri="{FF2B5EF4-FFF2-40B4-BE49-F238E27FC236}">
                <a16:creationId xmlns:a16="http://schemas.microsoft.com/office/drawing/2014/main" id="{7071E761-9EC5-40B4-8A28-57490D8489C2}"/>
              </a:ext>
            </a:extLst>
          </p:cNvPr>
          <p:cNvPicPr>
            <a:picLocks noChangeAspect="1"/>
          </p:cNvPicPr>
          <p:nvPr/>
        </p:nvPicPr>
        <p:blipFill>
          <a:blip r:embed="rId4"/>
          <a:stretch>
            <a:fillRect/>
          </a:stretch>
        </p:blipFill>
        <p:spPr>
          <a:xfrm>
            <a:off x="3742228" y="2651708"/>
            <a:ext cx="2353772" cy="40626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9" name="TextBox 8">
            <a:extLst>
              <a:ext uri="{FF2B5EF4-FFF2-40B4-BE49-F238E27FC236}">
                <a16:creationId xmlns:a16="http://schemas.microsoft.com/office/drawing/2014/main" id="{E8DC3DD1-1B87-4596-A916-1227E71FE23F}"/>
              </a:ext>
            </a:extLst>
          </p:cNvPr>
          <p:cNvSpPr txBox="1"/>
          <p:nvPr/>
        </p:nvSpPr>
        <p:spPr>
          <a:xfrm>
            <a:off x="9880173" y="1845265"/>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פרופיל אישי</a:t>
            </a:r>
            <a:r>
              <a:rPr lang="he-IL" sz="1200" dirty="0">
                <a:latin typeface="Calibri" panose="020F0502020204030204" pitchFamily="34" charset="0"/>
                <a:cs typeface="Calibri" panose="020F0502020204030204" pitchFamily="34" charset="0"/>
              </a:rPr>
              <a:t>– עריכת פרופיל, ניתן לשנות את הנתונים האישיים, תמונה וכו'</a:t>
            </a:r>
          </a:p>
        </p:txBody>
      </p:sp>
      <p:sp>
        <p:nvSpPr>
          <p:cNvPr id="10" name="TextBox 9">
            <a:extLst>
              <a:ext uri="{FF2B5EF4-FFF2-40B4-BE49-F238E27FC236}">
                <a16:creationId xmlns:a16="http://schemas.microsoft.com/office/drawing/2014/main" id="{06602AF3-1893-495A-A714-65879517A4B7}"/>
              </a:ext>
            </a:extLst>
          </p:cNvPr>
          <p:cNvSpPr txBox="1"/>
          <p:nvPr/>
        </p:nvSpPr>
        <p:spPr>
          <a:xfrm>
            <a:off x="6918233" y="1614432"/>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פרופיל אישי</a:t>
            </a:r>
            <a:r>
              <a:rPr lang="he-IL" sz="1200" dirty="0">
                <a:latin typeface="Calibri" panose="020F0502020204030204" pitchFamily="34" charset="0"/>
                <a:cs typeface="Calibri" panose="020F0502020204030204" pitchFamily="34" charset="0"/>
              </a:rPr>
              <a:t>– הסרת משתמשים, ניתן להסיר משתמש שנוסף בטעות ו\או שגדול מידיי לשחק במערכת</a:t>
            </a:r>
          </a:p>
        </p:txBody>
      </p:sp>
      <p:sp>
        <p:nvSpPr>
          <p:cNvPr id="11" name="TextBox 10">
            <a:extLst>
              <a:ext uri="{FF2B5EF4-FFF2-40B4-BE49-F238E27FC236}">
                <a16:creationId xmlns:a16="http://schemas.microsoft.com/office/drawing/2014/main" id="{D295F923-3D4B-4589-A5E3-85BF45E61101}"/>
              </a:ext>
            </a:extLst>
          </p:cNvPr>
          <p:cNvSpPr txBox="1"/>
          <p:nvPr/>
        </p:nvSpPr>
        <p:spPr>
          <a:xfrm>
            <a:off x="3832056" y="1686408"/>
            <a:ext cx="2240534" cy="830997"/>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דוחות ותובנות</a:t>
            </a:r>
            <a:r>
              <a:rPr lang="he-IL" sz="1200" dirty="0">
                <a:latin typeface="Calibri" panose="020F0502020204030204" pitchFamily="34" charset="0"/>
                <a:cs typeface="Calibri" panose="020F0502020204030204" pitchFamily="34" charset="0"/>
              </a:rPr>
              <a:t>– צפייה בנתונים הקשורים למשפחה שלי על-ידי חישובים מהבסיס נתונים ועל ידי שימוש ב-</a:t>
            </a:r>
            <a:r>
              <a:rPr lang="en-US" sz="1200" dirty="0">
                <a:latin typeface="Calibri" panose="020F0502020204030204" pitchFamily="34" charset="0"/>
                <a:cs typeface="Calibri" panose="020F0502020204030204" pitchFamily="34" charset="0"/>
              </a:rPr>
              <a:t>API</a:t>
            </a:r>
            <a:r>
              <a:rPr lang="he-IL" sz="1200" dirty="0">
                <a:latin typeface="Calibri" panose="020F0502020204030204" pitchFamily="34" charset="0"/>
                <a:cs typeface="Calibri" panose="020F0502020204030204" pitchFamily="34" charset="0"/>
              </a:rPr>
              <a:t> של </a:t>
            </a:r>
            <a:r>
              <a:rPr lang="en-US" sz="1200" dirty="0">
                <a:latin typeface="Calibri" panose="020F0502020204030204" pitchFamily="34" charset="0"/>
                <a:cs typeface="Calibri" panose="020F0502020204030204" pitchFamily="34" charset="0"/>
              </a:rPr>
              <a:t>Google</a:t>
            </a:r>
            <a:endParaRPr lang="he-IL" sz="1200" dirty="0">
              <a:latin typeface="Calibri" panose="020F0502020204030204" pitchFamily="34" charset="0"/>
              <a:cs typeface="Calibri" panose="020F0502020204030204" pitchFamily="34" charset="0"/>
            </a:endParaRPr>
          </a:p>
        </p:txBody>
      </p:sp>
      <p:pic>
        <p:nvPicPr>
          <p:cNvPr id="15" name="תמונה 14" descr="תמונה שמכילה צילום מסך&#10;&#10;תיאור שנוצר ברמת מהימנות גבוהה מאוד">
            <a:extLst>
              <a:ext uri="{FF2B5EF4-FFF2-40B4-BE49-F238E27FC236}">
                <a16:creationId xmlns:a16="http://schemas.microsoft.com/office/drawing/2014/main" id="{53C6CAE0-D380-4E95-933F-5A9F421E5539}"/>
              </a:ext>
            </a:extLst>
          </p:cNvPr>
          <p:cNvPicPr>
            <a:picLocks noChangeAspect="1"/>
          </p:cNvPicPr>
          <p:nvPr/>
        </p:nvPicPr>
        <p:blipFill>
          <a:blip r:embed="rId5"/>
          <a:stretch>
            <a:fillRect/>
          </a:stretch>
        </p:blipFill>
        <p:spPr>
          <a:xfrm>
            <a:off x="1022675" y="2353097"/>
            <a:ext cx="2358850" cy="406260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16" name="TextBox 15">
            <a:extLst>
              <a:ext uri="{FF2B5EF4-FFF2-40B4-BE49-F238E27FC236}">
                <a16:creationId xmlns:a16="http://schemas.microsoft.com/office/drawing/2014/main" id="{469DFE8B-8782-4F7D-9E35-38888D831454}"/>
              </a:ext>
            </a:extLst>
          </p:cNvPr>
          <p:cNvSpPr txBox="1"/>
          <p:nvPr/>
        </p:nvSpPr>
        <p:spPr>
          <a:xfrm>
            <a:off x="1081833" y="1337868"/>
            <a:ext cx="2240534" cy="830997"/>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שאלות ותשובות</a:t>
            </a:r>
            <a:r>
              <a:rPr lang="he-IL" sz="1200" dirty="0">
                <a:latin typeface="Calibri" panose="020F0502020204030204" pitchFamily="34" charset="0"/>
                <a:cs typeface="Calibri" panose="020F0502020204030204" pitchFamily="34" charset="0"/>
              </a:rPr>
              <a:t>–  עמוד עזרה למשתמש בו ניתן למצוא תשובות לגבי שימוש במערכת, פיצ'רים, בעיות נפוצות וכדומה</a:t>
            </a:r>
          </a:p>
        </p:txBody>
      </p:sp>
      <p:sp>
        <p:nvSpPr>
          <p:cNvPr id="19" name="מציין מיקום תוכן 2">
            <a:extLst>
              <a:ext uri="{FF2B5EF4-FFF2-40B4-BE49-F238E27FC236}">
                <a16:creationId xmlns:a16="http://schemas.microsoft.com/office/drawing/2014/main" id="{93A388AB-82D5-460F-BD7C-C02A9695CC4F}"/>
              </a:ext>
            </a:extLst>
          </p:cNvPr>
          <p:cNvSpPr txBox="1">
            <a:spLocks/>
          </p:cNvSpPr>
          <p:nvPr/>
        </p:nvSpPr>
        <p:spPr>
          <a:xfrm>
            <a:off x="1899712" y="299258"/>
            <a:ext cx="9601200"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צד לקוח - ממשק הורה - מובייל</a:t>
            </a:r>
          </a:p>
        </p:txBody>
      </p:sp>
      <p:pic>
        <p:nvPicPr>
          <p:cNvPr id="20" name="תמונה 19">
            <a:extLst>
              <a:ext uri="{FF2B5EF4-FFF2-40B4-BE49-F238E27FC236}">
                <a16:creationId xmlns:a16="http://schemas.microsoft.com/office/drawing/2014/main" id="{F5DC9063-A9C2-4C5E-AB2A-9CA766C72AAD}"/>
              </a:ext>
            </a:extLst>
          </p:cNvPr>
          <p:cNvPicPr>
            <a:picLocks noChangeAspect="1"/>
          </p:cNvPicPr>
          <p:nvPr/>
        </p:nvPicPr>
        <p:blipFill>
          <a:blip r:embed="rId6"/>
          <a:stretch>
            <a:fillRect/>
          </a:stretch>
        </p:blipFill>
        <p:spPr>
          <a:xfrm>
            <a:off x="803030" y="102891"/>
            <a:ext cx="3051123" cy="778499"/>
          </a:xfrm>
          <a:prstGeom prst="rect">
            <a:avLst/>
          </a:prstGeom>
        </p:spPr>
      </p:pic>
    </p:spTree>
    <p:extLst>
      <p:ext uri="{BB962C8B-B14F-4D97-AF65-F5344CB8AC3E}">
        <p14:creationId xmlns:p14="http://schemas.microsoft.com/office/powerpoint/2010/main" val="25656462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29D9D10C-7101-4841-9449-88C0C4BC6B4C}"/>
              </a:ext>
            </a:extLst>
          </p:cNvPr>
          <p:cNvSpPr>
            <a:spLocks noGrp="1"/>
          </p:cNvSpPr>
          <p:nvPr>
            <p:ph idx="1"/>
          </p:nvPr>
        </p:nvSpPr>
        <p:spPr>
          <a:xfrm>
            <a:off x="1899712" y="299258"/>
            <a:ext cx="9601200" cy="482138"/>
          </a:xfrm>
        </p:spPr>
        <p:txBody>
          <a:bodyPr>
            <a:normAutofit fontScale="92500" lnSpcReduction="10000"/>
          </a:bodyPr>
          <a:lstStyle/>
          <a:p>
            <a:pPr marL="0" indent="0" algn="ctr">
              <a:buNone/>
            </a:pPr>
            <a:r>
              <a:rPr lang="he-IL" sz="3200" b="1" dirty="0">
                <a:latin typeface="Calibri" panose="020F0502020204030204" pitchFamily="34" charset="0"/>
                <a:cs typeface="Calibri" panose="020F0502020204030204" pitchFamily="34" charset="0"/>
              </a:rPr>
              <a:t>צד לקוח - ממשק הורה - מחשב</a:t>
            </a:r>
          </a:p>
        </p:txBody>
      </p:sp>
      <p:pic>
        <p:nvPicPr>
          <p:cNvPr id="9" name="תמונה 8" descr="תמונה שמכילה צילום מסך&#10;&#10;תיאור שנוצר ברמת מהימנות גבוהה מאוד">
            <a:extLst>
              <a:ext uri="{FF2B5EF4-FFF2-40B4-BE49-F238E27FC236}">
                <a16:creationId xmlns:a16="http://schemas.microsoft.com/office/drawing/2014/main" id="{5105572C-6FBC-4096-9E49-079B62DF2AC2}"/>
              </a:ext>
            </a:extLst>
          </p:cNvPr>
          <p:cNvPicPr>
            <a:picLocks noChangeAspect="1"/>
          </p:cNvPicPr>
          <p:nvPr/>
        </p:nvPicPr>
        <p:blipFill>
          <a:blip r:embed="rId2"/>
          <a:stretch>
            <a:fillRect/>
          </a:stretch>
        </p:blipFill>
        <p:spPr>
          <a:xfrm>
            <a:off x="5519700" y="1737681"/>
            <a:ext cx="6259434" cy="3139706"/>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11" name="תמונה 10" descr="תמונה שמכילה צילום מסך&#10;&#10;תיאור שנוצר ברמת מהימנות גבוהה מאוד">
            <a:extLst>
              <a:ext uri="{FF2B5EF4-FFF2-40B4-BE49-F238E27FC236}">
                <a16:creationId xmlns:a16="http://schemas.microsoft.com/office/drawing/2014/main" id="{F2C58A46-C2D9-47B0-9F67-10243A586B26}"/>
              </a:ext>
            </a:extLst>
          </p:cNvPr>
          <p:cNvPicPr>
            <a:picLocks noChangeAspect="1"/>
          </p:cNvPicPr>
          <p:nvPr/>
        </p:nvPicPr>
        <p:blipFill>
          <a:blip r:embed="rId3"/>
          <a:stretch>
            <a:fillRect/>
          </a:stretch>
        </p:blipFill>
        <p:spPr>
          <a:xfrm>
            <a:off x="848466" y="2010749"/>
            <a:ext cx="5994268" cy="300827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תמונה 11">
            <a:extLst>
              <a:ext uri="{FF2B5EF4-FFF2-40B4-BE49-F238E27FC236}">
                <a16:creationId xmlns:a16="http://schemas.microsoft.com/office/drawing/2014/main" id="{5AB8C7FA-8AF7-4BCD-A2E6-F6ACF0AE2ADE}"/>
              </a:ext>
            </a:extLst>
          </p:cNvPr>
          <p:cNvPicPr>
            <a:picLocks noChangeAspect="1"/>
          </p:cNvPicPr>
          <p:nvPr/>
        </p:nvPicPr>
        <p:blipFill>
          <a:blip r:embed="rId4"/>
          <a:stretch>
            <a:fillRect/>
          </a:stretch>
        </p:blipFill>
        <p:spPr>
          <a:xfrm>
            <a:off x="803030" y="102891"/>
            <a:ext cx="3051123" cy="778499"/>
          </a:xfrm>
          <a:prstGeom prst="rect">
            <a:avLst/>
          </a:prstGeom>
        </p:spPr>
      </p:pic>
    </p:spTree>
    <p:extLst>
      <p:ext uri="{BB962C8B-B14F-4D97-AF65-F5344CB8AC3E}">
        <p14:creationId xmlns:p14="http://schemas.microsoft.com/office/powerpoint/2010/main" val="422954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756C1658-F810-4006-B51C-66936D8EEDE1}"/>
              </a:ext>
            </a:extLst>
          </p:cNvPr>
          <p:cNvSpPr>
            <a:spLocks noGrp="1"/>
          </p:cNvSpPr>
          <p:nvPr>
            <p:ph idx="1"/>
          </p:nvPr>
        </p:nvSpPr>
        <p:spPr>
          <a:xfrm>
            <a:off x="1899712" y="299258"/>
            <a:ext cx="9601200" cy="482138"/>
          </a:xfrm>
        </p:spPr>
        <p:txBody>
          <a:bodyPr>
            <a:normAutofit fontScale="92500" lnSpcReduction="10000"/>
          </a:bodyPr>
          <a:lstStyle/>
          <a:p>
            <a:pPr marL="0" indent="0" algn="ctr">
              <a:buNone/>
            </a:pPr>
            <a:r>
              <a:rPr lang="he-IL" sz="3200" b="1" dirty="0">
                <a:latin typeface="Calibri" panose="020F0502020204030204" pitchFamily="34" charset="0"/>
                <a:cs typeface="Calibri" panose="020F0502020204030204" pitchFamily="34" charset="0"/>
              </a:rPr>
              <a:t>צד לקוח - ממשק ילד - מובייל</a:t>
            </a:r>
          </a:p>
        </p:txBody>
      </p:sp>
      <p:pic>
        <p:nvPicPr>
          <p:cNvPr id="7" name="תמונה 6">
            <a:extLst>
              <a:ext uri="{FF2B5EF4-FFF2-40B4-BE49-F238E27FC236}">
                <a16:creationId xmlns:a16="http://schemas.microsoft.com/office/drawing/2014/main" id="{90BA6DE0-D8BB-4B80-BC62-F8EB2B3F0A04}"/>
              </a:ext>
            </a:extLst>
          </p:cNvPr>
          <p:cNvPicPr>
            <a:picLocks noChangeAspect="1"/>
          </p:cNvPicPr>
          <p:nvPr/>
        </p:nvPicPr>
        <p:blipFill>
          <a:blip r:embed="rId2"/>
          <a:stretch>
            <a:fillRect/>
          </a:stretch>
        </p:blipFill>
        <p:spPr>
          <a:xfrm>
            <a:off x="3697993" y="2582585"/>
            <a:ext cx="2524514" cy="4015473"/>
          </a:xfrm>
          <a:prstGeom prst="rect">
            <a:avLst/>
          </a:prstGeom>
          <a:ln>
            <a:noFill/>
          </a:ln>
          <a:effectLst>
            <a:outerShdw blurRad="190500" algn="tl" rotWithShape="0">
              <a:srgbClr val="000000">
                <a:alpha val="70000"/>
              </a:srgbClr>
            </a:outerShdw>
          </a:effectLst>
        </p:spPr>
      </p:pic>
      <p:pic>
        <p:nvPicPr>
          <p:cNvPr id="9" name="תמונה 8">
            <a:extLst>
              <a:ext uri="{FF2B5EF4-FFF2-40B4-BE49-F238E27FC236}">
                <a16:creationId xmlns:a16="http://schemas.microsoft.com/office/drawing/2014/main" id="{655F26F4-7FB7-4752-ADEB-56C472317AD3}"/>
              </a:ext>
            </a:extLst>
          </p:cNvPr>
          <p:cNvPicPr>
            <a:picLocks noChangeAspect="1"/>
          </p:cNvPicPr>
          <p:nvPr/>
        </p:nvPicPr>
        <p:blipFill>
          <a:blip r:embed="rId3"/>
          <a:stretch>
            <a:fillRect/>
          </a:stretch>
        </p:blipFill>
        <p:spPr>
          <a:xfrm>
            <a:off x="9567851" y="2621902"/>
            <a:ext cx="2462010" cy="3923522"/>
          </a:xfrm>
          <a:prstGeom prst="rect">
            <a:avLst/>
          </a:prstGeom>
          <a:ln>
            <a:noFill/>
          </a:ln>
          <a:effectLst>
            <a:outerShdw blurRad="190500" algn="tl" rotWithShape="0">
              <a:srgbClr val="000000">
                <a:alpha val="70000"/>
              </a:srgbClr>
            </a:outerShdw>
          </a:effectLst>
        </p:spPr>
      </p:pic>
      <p:pic>
        <p:nvPicPr>
          <p:cNvPr id="11" name="תמונה 10" descr="תמונה שמכילה צילום מסך&#10;&#10;תיאור שנוצר ברמת מהימנות גבוהה מאוד">
            <a:extLst>
              <a:ext uri="{FF2B5EF4-FFF2-40B4-BE49-F238E27FC236}">
                <a16:creationId xmlns:a16="http://schemas.microsoft.com/office/drawing/2014/main" id="{5EF840D0-4BCB-40A4-AD69-D5C9CF6A550D}"/>
              </a:ext>
            </a:extLst>
          </p:cNvPr>
          <p:cNvPicPr>
            <a:picLocks noChangeAspect="1"/>
          </p:cNvPicPr>
          <p:nvPr/>
        </p:nvPicPr>
        <p:blipFill>
          <a:blip r:embed="rId4"/>
          <a:stretch>
            <a:fillRect/>
          </a:stretch>
        </p:blipFill>
        <p:spPr>
          <a:xfrm>
            <a:off x="6700312" y="2190699"/>
            <a:ext cx="2524514" cy="4002155"/>
          </a:xfrm>
          <a:prstGeom prst="rect">
            <a:avLst/>
          </a:prstGeom>
          <a:ln>
            <a:noFill/>
          </a:ln>
          <a:effectLst>
            <a:outerShdw blurRad="190500" algn="tl" rotWithShape="0">
              <a:srgbClr val="000000">
                <a:alpha val="70000"/>
              </a:srgbClr>
            </a:outerShdw>
          </a:effectLst>
        </p:spPr>
      </p:pic>
      <p:pic>
        <p:nvPicPr>
          <p:cNvPr id="13" name="תמונה 12">
            <a:extLst>
              <a:ext uri="{FF2B5EF4-FFF2-40B4-BE49-F238E27FC236}">
                <a16:creationId xmlns:a16="http://schemas.microsoft.com/office/drawing/2014/main" id="{D28329B8-19F5-4D5C-B2A7-5945C949249B}"/>
              </a:ext>
            </a:extLst>
          </p:cNvPr>
          <p:cNvPicPr>
            <a:picLocks noChangeAspect="1"/>
          </p:cNvPicPr>
          <p:nvPr/>
        </p:nvPicPr>
        <p:blipFill>
          <a:blip r:embed="rId5"/>
          <a:stretch>
            <a:fillRect/>
          </a:stretch>
        </p:blipFill>
        <p:spPr>
          <a:xfrm>
            <a:off x="830454" y="2190699"/>
            <a:ext cx="2524514" cy="4002155"/>
          </a:xfrm>
          <a:prstGeom prst="rect">
            <a:avLst/>
          </a:prstGeom>
          <a:ln>
            <a:noFill/>
          </a:ln>
          <a:effectLst>
            <a:outerShdw blurRad="190500" algn="tl" rotWithShape="0">
              <a:srgbClr val="000000">
                <a:alpha val="70000"/>
              </a:srgbClr>
            </a:outerShdw>
          </a:effectLst>
        </p:spPr>
      </p:pic>
      <p:sp>
        <p:nvSpPr>
          <p:cNvPr id="14" name="TextBox 13">
            <a:extLst>
              <a:ext uri="{FF2B5EF4-FFF2-40B4-BE49-F238E27FC236}">
                <a16:creationId xmlns:a16="http://schemas.microsoft.com/office/drawing/2014/main" id="{E118D5FC-BB82-4698-BBEC-28EB7D69F506}"/>
              </a:ext>
            </a:extLst>
          </p:cNvPr>
          <p:cNvSpPr txBox="1"/>
          <p:nvPr/>
        </p:nvSpPr>
        <p:spPr>
          <a:xfrm>
            <a:off x="9789327" y="1753825"/>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עמוד חנות – </a:t>
            </a:r>
            <a:r>
              <a:rPr lang="he-IL" sz="1200" dirty="0">
                <a:latin typeface="Calibri" panose="020F0502020204030204" pitchFamily="34" charset="0"/>
                <a:cs typeface="Calibri" panose="020F0502020204030204" pitchFamily="34" charset="0"/>
              </a:rPr>
              <a:t>הילדים יכולים להסתכל בחנות המתנות שההורים שלהם העלו ולרכוש בנקודות </a:t>
            </a:r>
          </a:p>
        </p:txBody>
      </p:sp>
      <p:sp>
        <p:nvSpPr>
          <p:cNvPr id="15" name="TextBox 14">
            <a:extLst>
              <a:ext uri="{FF2B5EF4-FFF2-40B4-BE49-F238E27FC236}">
                <a16:creationId xmlns:a16="http://schemas.microsoft.com/office/drawing/2014/main" id="{32AC48D1-3075-471E-BD4B-CA37C2FABDB1}"/>
              </a:ext>
            </a:extLst>
          </p:cNvPr>
          <p:cNvSpPr txBox="1"/>
          <p:nvPr/>
        </p:nvSpPr>
        <p:spPr>
          <a:xfrm>
            <a:off x="6984292" y="1358825"/>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ביצוע משימה</a:t>
            </a:r>
            <a:r>
              <a:rPr lang="he-IL" sz="1200" dirty="0">
                <a:latin typeface="Calibri" panose="020F0502020204030204" pitchFamily="34" charset="0"/>
                <a:cs typeface="Calibri" panose="020F0502020204030204" pitchFamily="34" charset="0"/>
              </a:rPr>
              <a:t>– הילד יבחר איך הייתה לו המשימה, יכתוב את דעתו בקצרה ויעלה תמונה להמחשת מה שעשה</a:t>
            </a:r>
          </a:p>
        </p:txBody>
      </p:sp>
      <p:sp>
        <p:nvSpPr>
          <p:cNvPr id="16" name="TextBox 15">
            <a:extLst>
              <a:ext uri="{FF2B5EF4-FFF2-40B4-BE49-F238E27FC236}">
                <a16:creationId xmlns:a16="http://schemas.microsoft.com/office/drawing/2014/main" id="{CCC72032-42D7-4A26-B5FC-07EAFA23798C}"/>
              </a:ext>
            </a:extLst>
          </p:cNvPr>
          <p:cNvSpPr txBox="1"/>
          <p:nvPr/>
        </p:nvSpPr>
        <p:spPr>
          <a:xfrm>
            <a:off x="3931365" y="1743821"/>
            <a:ext cx="2240534" cy="830997"/>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המשפחה שלי</a:t>
            </a:r>
            <a:r>
              <a:rPr lang="he-IL" sz="1200" dirty="0">
                <a:latin typeface="Calibri" panose="020F0502020204030204" pitchFamily="34" charset="0"/>
                <a:cs typeface="Calibri" panose="020F0502020204030204" pitchFamily="34" charset="0"/>
              </a:rPr>
              <a:t>– ניתן לראות את האחים והאחיות, מיקום של כל אחד (מבחינת כמות משימות) וכמה נקודות יש להם.</a:t>
            </a:r>
          </a:p>
        </p:txBody>
      </p:sp>
      <p:sp>
        <p:nvSpPr>
          <p:cNvPr id="17" name="TextBox 16">
            <a:extLst>
              <a:ext uri="{FF2B5EF4-FFF2-40B4-BE49-F238E27FC236}">
                <a16:creationId xmlns:a16="http://schemas.microsoft.com/office/drawing/2014/main" id="{A4276291-CC7C-4D0F-8E8E-3F04CBDEED0B}"/>
              </a:ext>
            </a:extLst>
          </p:cNvPr>
          <p:cNvSpPr txBox="1"/>
          <p:nvPr/>
        </p:nvSpPr>
        <p:spPr>
          <a:xfrm>
            <a:off x="972444" y="1358824"/>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עמוד ראשי</a:t>
            </a:r>
            <a:r>
              <a:rPr lang="he-IL" sz="1200" dirty="0">
                <a:latin typeface="Calibri" panose="020F0502020204030204" pitchFamily="34" charset="0"/>
                <a:cs typeface="Calibri" panose="020F0502020204030204" pitchFamily="34" charset="0"/>
              </a:rPr>
              <a:t>– בעמוד זה ניתן לראות את כל המשימות שההורים העלו והילד יכול לעשות</a:t>
            </a:r>
          </a:p>
        </p:txBody>
      </p:sp>
      <p:pic>
        <p:nvPicPr>
          <p:cNvPr id="18" name="תמונה 17">
            <a:extLst>
              <a:ext uri="{FF2B5EF4-FFF2-40B4-BE49-F238E27FC236}">
                <a16:creationId xmlns:a16="http://schemas.microsoft.com/office/drawing/2014/main" id="{24BF0035-4362-4D7A-B5BA-50251EAD9B59}"/>
              </a:ext>
            </a:extLst>
          </p:cNvPr>
          <p:cNvPicPr>
            <a:picLocks noChangeAspect="1"/>
          </p:cNvPicPr>
          <p:nvPr/>
        </p:nvPicPr>
        <p:blipFill>
          <a:blip r:embed="rId6"/>
          <a:stretch>
            <a:fillRect/>
          </a:stretch>
        </p:blipFill>
        <p:spPr>
          <a:xfrm>
            <a:off x="803030" y="102891"/>
            <a:ext cx="3051123" cy="778499"/>
          </a:xfrm>
          <a:prstGeom prst="rect">
            <a:avLst/>
          </a:prstGeom>
        </p:spPr>
      </p:pic>
    </p:spTree>
    <p:extLst>
      <p:ext uri="{BB962C8B-B14F-4D97-AF65-F5344CB8AC3E}">
        <p14:creationId xmlns:p14="http://schemas.microsoft.com/office/powerpoint/2010/main" val="3139249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מציין מיקום תוכן 2">
            <a:extLst>
              <a:ext uri="{FF2B5EF4-FFF2-40B4-BE49-F238E27FC236}">
                <a16:creationId xmlns:a16="http://schemas.microsoft.com/office/drawing/2014/main" id="{756C1658-F810-4006-B51C-66936D8EEDE1}"/>
              </a:ext>
            </a:extLst>
          </p:cNvPr>
          <p:cNvSpPr>
            <a:spLocks noGrp="1"/>
          </p:cNvSpPr>
          <p:nvPr>
            <p:ph idx="1"/>
          </p:nvPr>
        </p:nvSpPr>
        <p:spPr>
          <a:xfrm>
            <a:off x="1899712" y="299258"/>
            <a:ext cx="9601200" cy="482138"/>
          </a:xfrm>
        </p:spPr>
        <p:txBody>
          <a:bodyPr>
            <a:normAutofit fontScale="92500" lnSpcReduction="10000"/>
          </a:bodyPr>
          <a:lstStyle/>
          <a:p>
            <a:pPr marL="0" indent="0" algn="ctr">
              <a:buNone/>
            </a:pPr>
            <a:r>
              <a:rPr lang="he-IL" sz="3200" b="1" dirty="0">
                <a:latin typeface="Calibri" panose="020F0502020204030204" pitchFamily="34" charset="0"/>
                <a:cs typeface="Calibri" panose="020F0502020204030204" pitchFamily="34" charset="0"/>
              </a:rPr>
              <a:t>צד לקוח - ממשק ילד - מחשב</a:t>
            </a:r>
          </a:p>
        </p:txBody>
      </p:sp>
      <p:pic>
        <p:nvPicPr>
          <p:cNvPr id="3" name="תמונה 2" descr="תמונה שמכילה צילום מסך&#10;&#10;תיאור שנוצר ברמת מהימנות גבוהה מאוד">
            <a:extLst>
              <a:ext uri="{FF2B5EF4-FFF2-40B4-BE49-F238E27FC236}">
                <a16:creationId xmlns:a16="http://schemas.microsoft.com/office/drawing/2014/main" id="{CB2026AB-7441-4A96-9E2E-C5BB2B0B40F1}"/>
              </a:ext>
            </a:extLst>
          </p:cNvPr>
          <p:cNvPicPr>
            <a:picLocks noChangeAspect="1"/>
          </p:cNvPicPr>
          <p:nvPr/>
        </p:nvPicPr>
        <p:blipFill>
          <a:blip r:embed="rId2"/>
          <a:stretch>
            <a:fillRect/>
          </a:stretch>
        </p:blipFill>
        <p:spPr>
          <a:xfrm>
            <a:off x="878774" y="1338349"/>
            <a:ext cx="5904412" cy="402693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6" name="תמונה 5" descr="תמונה שמכילה צילום מסך&#10;&#10;תיאור שנוצר ברמת מהימנות גבוהה מאוד">
            <a:extLst>
              <a:ext uri="{FF2B5EF4-FFF2-40B4-BE49-F238E27FC236}">
                <a16:creationId xmlns:a16="http://schemas.microsoft.com/office/drawing/2014/main" id="{3038C1FE-1ED6-4F31-83C8-17DA81C8B0FF}"/>
              </a:ext>
            </a:extLst>
          </p:cNvPr>
          <p:cNvPicPr>
            <a:picLocks noChangeAspect="1"/>
          </p:cNvPicPr>
          <p:nvPr/>
        </p:nvPicPr>
        <p:blipFill>
          <a:blip r:embed="rId3"/>
          <a:stretch>
            <a:fillRect/>
          </a:stretch>
        </p:blipFill>
        <p:spPr>
          <a:xfrm>
            <a:off x="5908200" y="1804664"/>
            <a:ext cx="6096000" cy="3798114"/>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pic>
        <p:nvPicPr>
          <p:cNvPr id="7" name="תמונה 6">
            <a:extLst>
              <a:ext uri="{FF2B5EF4-FFF2-40B4-BE49-F238E27FC236}">
                <a16:creationId xmlns:a16="http://schemas.microsoft.com/office/drawing/2014/main" id="{23DAB442-9206-4AC7-B643-2E2041377C9C}"/>
              </a:ext>
            </a:extLst>
          </p:cNvPr>
          <p:cNvPicPr>
            <a:picLocks noChangeAspect="1"/>
          </p:cNvPicPr>
          <p:nvPr/>
        </p:nvPicPr>
        <p:blipFill>
          <a:blip r:embed="rId4"/>
          <a:stretch>
            <a:fillRect/>
          </a:stretch>
        </p:blipFill>
        <p:spPr>
          <a:xfrm>
            <a:off x="803030" y="102891"/>
            <a:ext cx="3051123" cy="778499"/>
          </a:xfrm>
          <a:prstGeom prst="rect">
            <a:avLst/>
          </a:prstGeom>
        </p:spPr>
      </p:pic>
    </p:spTree>
    <p:extLst>
      <p:ext uri="{BB962C8B-B14F-4D97-AF65-F5344CB8AC3E}">
        <p14:creationId xmlns:p14="http://schemas.microsoft.com/office/powerpoint/2010/main" val="72340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מציין מיקום תוכן 2">
            <a:extLst>
              <a:ext uri="{FF2B5EF4-FFF2-40B4-BE49-F238E27FC236}">
                <a16:creationId xmlns:a16="http://schemas.microsoft.com/office/drawing/2014/main" id="{5B52AD31-F301-4050-9F3A-7821E02729BD}"/>
              </a:ext>
            </a:extLst>
          </p:cNvPr>
          <p:cNvSpPr txBox="1">
            <a:spLocks/>
          </p:cNvSpPr>
          <p:nvPr/>
        </p:nvSpPr>
        <p:spPr>
          <a:xfrm>
            <a:off x="1899712" y="299258"/>
            <a:ext cx="9601200"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ארכיטקטורת המערכת</a:t>
            </a:r>
          </a:p>
        </p:txBody>
      </p:sp>
      <p:pic>
        <p:nvPicPr>
          <p:cNvPr id="12" name="תמונה 11" descr="תמונה שמכילה צילום מסך&#10;&#10;תיאור שנוצר ברמת מהימנות גבוהה מאוד">
            <a:extLst>
              <a:ext uri="{FF2B5EF4-FFF2-40B4-BE49-F238E27FC236}">
                <a16:creationId xmlns:a16="http://schemas.microsoft.com/office/drawing/2014/main" id="{A2B92DFA-A0B3-4E54-AEB1-E3CFE1DA9978}"/>
              </a:ext>
            </a:extLst>
          </p:cNvPr>
          <p:cNvPicPr>
            <a:picLocks noChangeAspect="1"/>
          </p:cNvPicPr>
          <p:nvPr/>
        </p:nvPicPr>
        <p:blipFill>
          <a:blip r:embed="rId2"/>
          <a:stretch>
            <a:fillRect/>
          </a:stretch>
        </p:blipFill>
        <p:spPr>
          <a:xfrm>
            <a:off x="709127" y="981444"/>
            <a:ext cx="11482873" cy="5876556"/>
          </a:xfrm>
          <a:prstGeom prst="rect">
            <a:avLst/>
          </a:prstGeom>
        </p:spPr>
      </p:pic>
      <p:pic>
        <p:nvPicPr>
          <p:cNvPr id="13" name="תמונה 12">
            <a:extLst>
              <a:ext uri="{FF2B5EF4-FFF2-40B4-BE49-F238E27FC236}">
                <a16:creationId xmlns:a16="http://schemas.microsoft.com/office/drawing/2014/main" id="{2CB9CD9D-F8CB-4369-B51A-6890F5FC4FA0}"/>
              </a:ext>
            </a:extLst>
          </p:cNvPr>
          <p:cNvPicPr>
            <a:picLocks noChangeAspect="1"/>
          </p:cNvPicPr>
          <p:nvPr/>
        </p:nvPicPr>
        <p:blipFill>
          <a:blip r:embed="rId3"/>
          <a:stretch>
            <a:fillRect/>
          </a:stretch>
        </p:blipFill>
        <p:spPr>
          <a:xfrm>
            <a:off x="803030" y="102891"/>
            <a:ext cx="3051123" cy="778499"/>
          </a:xfrm>
          <a:prstGeom prst="rect">
            <a:avLst/>
          </a:prstGeom>
        </p:spPr>
      </p:pic>
    </p:spTree>
    <p:extLst>
      <p:ext uri="{BB962C8B-B14F-4D97-AF65-F5344CB8AC3E}">
        <p14:creationId xmlns:p14="http://schemas.microsoft.com/office/powerpoint/2010/main" val="104991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תוכן 2">
            <a:extLst>
              <a:ext uri="{FF2B5EF4-FFF2-40B4-BE49-F238E27FC236}">
                <a16:creationId xmlns:a16="http://schemas.microsoft.com/office/drawing/2014/main" id="{4227EC73-1BC2-4ABD-B83A-BFAD4355D133}"/>
              </a:ext>
            </a:extLst>
          </p:cNvPr>
          <p:cNvSpPr txBox="1">
            <a:spLocks/>
          </p:cNvSpPr>
          <p:nvPr/>
        </p:nvSpPr>
        <p:spPr>
          <a:xfrm>
            <a:off x="1899712" y="299258"/>
            <a:ext cx="9601200"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סקירת פונקציות עיקריות</a:t>
            </a:r>
          </a:p>
        </p:txBody>
      </p:sp>
      <p:pic>
        <p:nvPicPr>
          <p:cNvPr id="8" name="תמונה 7" descr="תמונה שמכילה טקסט&#10;&#10;תיאור שנוצר ברמת מהימנות גבוהה מאוד">
            <a:extLst>
              <a:ext uri="{FF2B5EF4-FFF2-40B4-BE49-F238E27FC236}">
                <a16:creationId xmlns:a16="http://schemas.microsoft.com/office/drawing/2014/main" id="{B61F3FDC-3E85-4D2F-9DDB-703176A3F14B}"/>
              </a:ext>
            </a:extLst>
          </p:cNvPr>
          <p:cNvPicPr>
            <a:picLocks noChangeAspect="1"/>
          </p:cNvPicPr>
          <p:nvPr/>
        </p:nvPicPr>
        <p:blipFill>
          <a:blip r:embed="rId2"/>
          <a:stretch>
            <a:fillRect/>
          </a:stretch>
        </p:blipFill>
        <p:spPr>
          <a:xfrm>
            <a:off x="7546951" y="1529542"/>
            <a:ext cx="3881354" cy="5044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D6993C58-0B84-4782-9403-AF57B897CE1A}"/>
              </a:ext>
            </a:extLst>
          </p:cNvPr>
          <p:cNvSpPr txBox="1"/>
          <p:nvPr/>
        </p:nvSpPr>
        <p:spPr>
          <a:xfrm>
            <a:off x="1720735" y="1529542"/>
            <a:ext cx="4880915" cy="5139869"/>
          </a:xfrm>
          <a:prstGeom prst="rect">
            <a:avLst/>
          </a:prstGeom>
          <a:noFill/>
        </p:spPr>
        <p:txBody>
          <a:bodyPr wrap="square" rtlCol="1">
            <a:spAutoFit/>
          </a:bodyPr>
          <a:lstStyle/>
          <a:p>
            <a:r>
              <a:rPr lang="he-IL" sz="1600" b="1" dirty="0">
                <a:latin typeface="Calibri" panose="020F0502020204030204" pitchFamily="34" charset="0"/>
                <a:cs typeface="Calibri" panose="020F0502020204030204" pitchFamily="34" charset="0"/>
              </a:rPr>
              <a:t>תהליכים עיקריים במערכת</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הוספה ועריכת מטלות על ידי ההורים: </a:t>
            </a:r>
            <a:r>
              <a:rPr lang="he-IL" sz="1200" dirty="0">
                <a:latin typeface="Calibri" panose="020F0502020204030204" pitchFamily="34" charset="0"/>
                <a:cs typeface="Calibri" panose="020F0502020204030204" pitchFamily="34" charset="0"/>
              </a:rPr>
              <a:t>הוספת מטלה ללוח המטלות יחד עם מספר הנקודות שביצוע המטלה מקנה לילד. מתבצע שיוך של מטלה רלוונטית לכל ילד ותלוי הרשאה (רק הורים יכולים להוסיף מטלה).</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רכישת מוצרים בחנות: </a:t>
            </a:r>
            <a:r>
              <a:rPr lang="he-IL" sz="1200" dirty="0">
                <a:latin typeface="Calibri" panose="020F0502020204030204" pitchFamily="34" charset="0"/>
                <a:cs typeface="Calibri" panose="020F0502020204030204" pitchFamily="34" charset="0"/>
              </a:rPr>
              <a:t>ניצול נקודות שנצברו בחנות המשפחתית על ידי הילד בחנות המשפחתית – שם ההורים מעלים מתנות והילדים יכולים לרכוש אותם תמורת מספר הנקודות המתאים.</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עדכון ביצוע המטלות על ידי הילדים: </a:t>
            </a:r>
            <a:r>
              <a:rPr lang="he-IL" sz="1200" dirty="0">
                <a:latin typeface="Calibri" panose="020F0502020204030204" pitchFamily="34" charset="0"/>
                <a:cs typeface="Calibri" panose="020F0502020204030204" pitchFamily="34" charset="0"/>
              </a:rPr>
              <a:t>הילדים מסמנים את המטלה כ"בוצעה" ומעלים תוכן (תמונה\סרטון) כדי שההורים יוכלו לצפות בעבודה היפה שילדם עשה. לילד יש אפשרות להוספת טקסט קצר ובחירת סמיילי כמידת שביעות רצונו מהמטלה (האם היה כיף או שהם לא אהבו בכלל את המטלה).</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ניהול ביצוע מטלות כהלכה ע"י ההורים: </a:t>
            </a:r>
            <a:r>
              <a:rPr lang="he-IL" sz="1200" dirty="0">
                <a:latin typeface="Calibri" panose="020F0502020204030204" pitchFamily="34" charset="0"/>
                <a:cs typeface="Calibri" panose="020F0502020204030204" pitchFamily="34" charset="0"/>
              </a:rPr>
              <a:t>ההורים יאשרו את ביצוע המטלה ולאחר מכן הילד יקבל נקודות.</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עדכון מוצרים לרכישה: </a:t>
            </a:r>
            <a:r>
              <a:rPr lang="he-IL" sz="1200" dirty="0">
                <a:latin typeface="Calibri" panose="020F0502020204030204" pitchFamily="34" charset="0"/>
                <a:cs typeface="Calibri" panose="020F0502020204030204" pitchFamily="34" charset="0"/>
              </a:rPr>
              <a:t>הוספת מוצר חדש לחנות המתנות המשפחתית, יחד עם מחיר, תיאור קצר ותמונה. אפשרות למחיקת פריטים מהחנות. מחיקת פריט אוטומטית ברגע שנרכש.</a:t>
            </a:r>
          </a:p>
          <a:p>
            <a:pPr marL="171450" indent="-171450">
              <a:buFont typeface="Wingdings" panose="05000000000000000000" pitchFamily="2" charset="2"/>
              <a:buChar char="ü"/>
            </a:pPr>
            <a:r>
              <a:rPr lang="he-IL" sz="1200" b="1" dirty="0">
                <a:latin typeface="Calibri" panose="020F0502020204030204" pitchFamily="34" charset="0"/>
                <a:cs typeface="Calibri" panose="020F0502020204030204" pitchFamily="34" charset="0"/>
              </a:rPr>
              <a:t>דוחות וסטטיסטיקות: </a:t>
            </a:r>
            <a:r>
              <a:rPr lang="he-IL" sz="1200" dirty="0">
                <a:latin typeface="Calibri" panose="020F0502020204030204" pitchFamily="34" charset="0"/>
                <a:cs typeface="Calibri" panose="020F0502020204030204" pitchFamily="34" charset="0"/>
              </a:rPr>
              <a:t>באמצעות שימוש ב-</a:t>
            </a:r>
            <a:r>
              <a:rPr lang="en-US" sz="1200" dirty="0">
                <a:latin typeface="Calibri" panose="020F0502020204030204" pitchFamily="34" charset="0"/>
                <a:cs typeface="Calibri" panose="020F0502020204030204" pitchFamily="34" charset="0"/>
              </a:rPr>
              <a:t>Google Charts</a:t>
            </a:r>
            <a:r>
              <a:rPr lang="he-IL" sz="1200" dirty="0">
                <a:latin typeface="Calibri" panose="020F0502020204030204" pitchFamily="34" charset="0"/>
                <a:cs typeface="Calibri" panose="020F0502020204030204" pitchFamily="34" charset="0"/>
              </a:rPr>
              <a:t> וחישובים פנימיים על סמך הבסיס נתונים ההורים יכולים לקבל דוחות מפורטים על רמת ההנאה הכללית, הערות, כמות נק' כללית, רכישות כללית, הצלחה ועוד</a:t>
            </a:r>
          </a:p>
          <a:p>
            <a:pPr marL="171450" indent="-171450">
              <a:buFont typeface="Wingdings" panose="05000000000000000000" pitchFamily="2" charset="2"/>
              <a:buChar char="ü"/>
            </a:pPr>
            <a:endParaRPr lang="he-IL" sz="1200" dirty="0">
              <a:latin typeface="Calibri" panose="020F0502020204030204" pitchFamily="34" charset="0"/>
              <a:cs typeface="Calibri" panose="020F0502020204030204" pitchFamily="34" charset="0"/>
            </a:endParaRPr>
          </a:p>
          <a:p>
            <a:r>
              <a:rPr lang="he-IL" sz="1400" b="1" dirty="0">
                <a:latin typeface="Calibri" panose="020F0502020204030204" pitchFamily="34" charset="0"/>
                <a:cs typeface="Calibri" panose="020F0502020204030204" pitchFamily="34" charset="0"/>
              </a:rPr>
              <a:t>תהליכים משניים במערכת</a:t>
            </a:r>
          </a:p>
          <a:p>
            <a:pPr marL="171450" indent="-171450">
              <a:buFont typeface="Wingdings" panose="05000000000000000000" pitchFamily="2" charset="2"/>
              <a:buChar char="ü"/>
            </a:pPr>
            <a:r>
              <a:rPr lang="he-IL" sz="1200" dirty="0">
                <a:latin typeface="Calibri" panose="020F0502020204030204" pitchFamily="34" charset="0"/>
                <a:cs typeface="Calibri" panose="020F0502020204030204" pitchFamily="34" charset="0"/>
              </a:rPr>
              <a:t> עדכון פרטים אישיים</a:t>
            </a:r>
          </a:p>
          <a:p>
            <a:pPr marL="171450" indent="-171450">
              <a:buFont typeface="Wingdings" panose="05000000000000000000" pitchFamily="2" charset="2"/>
              <a:buChar char="ü"/>
            </a:pPr>
            <a:r>
              <a:rPr lang="he-IL" sz="1200" dirty="0">
                <a:latin typeface="Calibri" panose="020F0502020204030204" pitchFamily="34" charset="0"/>
                <a:cs typeface="Calibri" panose="020F0502020204030204" pitchFamily="34" charset="0"/>
              </a:rPr>
              <a:t>הוספת בן משפחה</a:t>
            </a:r>
          </a:p>
          <a:p>
            <a:pPr marL="171450" indent="-171450">
              <a:buFont typeface="Wingdings" panose="05000000000000000000" pitchFamily="2" charset="2"/>
              <a:buChar char="ü"/>
            </a:pPr>
            <a:r>
              <a:rPr lang="he-IL" sz="1200" dirty="0">
                <a:latin typeface="Calibri" panose="020F0502020204030204" pitchFamily="34" charset="0"/>
                <a:cs typeface="Calibri" panose="020F0502020204030204" pitchFamily="34" charset="0"/>
              </a:rPr>
              <a:t>אישור רכישת המתנה על ידי ההורה (לאחר שנרכשה על ידי הילד)</a:t>
            </a:r>
          </a:p>
          <a:p>
            <a:pPr marL="171450" indent="-171450">
              <a:buFont typeface="Wingdings" panose="05000000000000000000" pitchFamily="2" charset="2"/>
              <a:buChar char="ü"/>
            </a:pPr>
            <a:r>
              <a:rPr lang="he-IL" sz="1200" dirty="0">
                <a:latin typeface="Calibri" panose="020F0502020204030204" pitchFamily="34" charset="0"/>
                <a:cs typeface="Calibri" panose="020F0502020204030204" pitchFamily="34" charset="0"/>
              </a:rPr>
              <a:t>עדכונים כאשר משימות שינו סטטוס וכאשר נרכשה מתנה חדשה</a:t>
            </a:r>
          </a:p>
          <a:p>
            <a:pPr marL="171450" indent="-171450">
              <a:buFont typeface="Wingdings" panose="05000000000000000000" pitchFamily="2" charset="2"/>
              <a:buChar char="ü"/>
            </a:pPr>
            <a:r>
              <a:rPr lang="he-IL" sz="1200" dirty="0">
                <a:latin typeface="Calibri" panose="020F0502020204030204" pitchFamily="34" charset="0"/>
                <a:cs typeface="Calibri" panose="020F0502020204030204" pitchFamily="34" charset="0"/>
              </a:rPr>
              <a:t>הרשמה למערכת</a:t>
            </a:r>
          </a:p>
          <a:p>
            <a:pPr marL="171450" indent="-171450">
              <a:buFont typeface="Wingdings" panose="05000000000000000000" pitchFamily="2" charset="2"/>
              <a:buChar char="ü"/>
            </a:pPr>
            <a:endParaRPr lang="he-IL" sz="1200" dirty="0">
              <a:latin typeface="Calibri" panose="020F0502020204030204" pitchFamily="34" charset="0"/>
              <a:cs typeface="Calibri" panose="020F0502020204030204" pitchFamily="34" charset="0"/>
            </a:endParaRPr>
          </a:p>
        </p:txBody>
      </p:sp>
      <p:pic>
        <p:nvPicPr>
          <p:cNvPr id="12" name="תמונה 11">
            <a:extLst>
              <a:ext uri="{FF2B5EF4-FFF2-40B4-BE49-F238E27FC236}">
                <a16:creationId xmlns:a16="http://schemas.microsoft.com/office/drawing/2014/main" id="{70D8CD46-AD88-46F4-991C-651A647C3C0E}"/>
              </a:ext>
            </a:extLst>
          </p:cNvPr>
          <p:cNvPicPr>
            <a:picLocks noChangeAspect="1"/>
          </p:cNvPicPr>
          <p:nvPr/>
        </p:nvPicPr>
        <p:blipFill>
          <a:blip r:embed="rId3"/>
          <a:stretch>
            <a:fillRect/>
          </a:stretch>
        </p:blipFill>
        <p:spPr>
          <a:xfrm>
            <a:off x="803030" y="102891"/>
            <a:ext cx="3051123" cy="778499"/>
          </a:xfrm>
          <a:prstGeom prst="rect">
            <a:avLst/>
          </a:prstGeom>
        </p:spPr>
      </p:pic>
    </p:spTree>
    <p:extLst>
      <p:ext uri="{BB962C8B-B14F-4D97-AF65-F5344CB8AC3E}">
        <p14:creationId xmlns:p14="http://schemas.microsoft.com/office/powerpoint/2010/main" val="2483551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מציין מיקום תוכן 2">
            <a:extLst>
              <a:ext uri="{FF2B5EF4-FFF2-40B4-BE49-F238E27FC236}">
                <a16:creationId xmlns:a16="http://schemas.microsoft.com/office/drawing/2014/main" id="{18B9401D-9DDE-4D1C-B970-FDE4BDDECBE4}"/>
              </a:ext>
            </a:extLst>
          </p:cNvPr>
          <p:cNvSpPr txBox="1">
            <a:spLocks/>
          </p:cNvSpPr>
          <p:nvPr/>
        </p:nvSpPr>
        <p:spPr>
          <a:xfrm>
            <a:off x="1899712" y="299258"/>
            <a:ext cx="9601200"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US" sz="3200" b="1" dirty="0">
                <a:latin typeface="Calibri" panose="020F0502020204030204" pitchFamily="34" charset="0"/>
                <a:cs typeface="Calibri" panose="020F0502020204030204" pitchFamily="34" charset="0"/>
              </a:rPr>
              <a:t>ERD</a:t>
            </a:r>
            <a:endParaRPr lang="he-IL" sz="3200" b="1" dirty="0">
              <a:latin typeface="Calibri" panose="020F0502020204030204" pitchFamily="34" charset="0"/>
              <a:cs typeface="Calibri" panose="020F0502020204030204" pitchFamily="34" charset="0"/>
            </a:endParaRPr>
          </a:p>
        </p:txBody>
      </p:sp>
      <p:pic>
        <p:nvPicPr>
          <p:cNvPr id="3" name="תמונה 2" descr="תמונה שמכילה טקסט, מפה&#10;&#10;תיאור שנוצר ברמת מהימנות גבוהה מאוד">
            <a:extLst>
              <a:ext uri="{FF2B5EF4-FFF2-40B4-BE49-F238E27FC236}">
                <a16:creationId xmlns:a16="http://schemas.microsoft.com/office/drawing/2014/main" id="{0F0C7DBF-87E7-44AD-BEB7-5625660B40C5}"/>
              </a:ext>
            </a:extLst>
          </p:cNvPr>
          <p:cNvPicPr>
            <a:picLocks noChangeAspect="1"/>
          </p:cNvPicPr>
          <p:nvPr/>
        </p:nvPicPr>
        <p:blipFill>
          <a:blip r:embed="rId2"/>
          <a:stretch>
            <a:fillRect/>
          </a:stretch>
        </p:blipFill>
        <p:spPr>
          <a:xfrm>
            <a:off x="746449" y="1017036"/>
            <a:ext cx="11445551" cy="5840964"/>
          </a:xfrm>
          <a:prstGeom prst="rect">
            <a:avLst/>
          </a:prstGeom>
        </p:spPr>
      </p:pic>
    </p:spTree>
    <p:extLst>
      <p:ext uri="{BB962C8B-B14F-4D97-AF65-F5344CB8AC3E}">
        <p14:creationId xmlns:p14="http://schemas.microsoft.com/office/powerpoint/2010/main" val="640923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7855527" y="1990899"/>
            <a:ext cx="3266902" cy="644236"/>
          </a:xfrm>
        </p:spPr>
        <p:txBody>
          <a:bodyPr>
            <a:normAutofit fontScale="90000"/>
          </a:bodyPr>
          <a:lstStyle/>
          <a:p>
            <a:pPr algn="r"/>
            <a:r>
              <a:rPr lang="he-IL" dirty="0">
                <a:latin typeface="Calibri" panose="020F0502020204030204" pitchFamily="34" charset="0"/>
                <a:cs typeface="Calibri" panose="020F0502020204030204" pitchFamily="34" charset="0"/>
              </a:rPr>
              <a:t>טכנולוגיות</a:t>
            </a:r>
          </a:p>
        </p:txBody>
      </p:sp>
      <p:sp>
        <p:nvSpPr>
          <p:cNvPr id="3" name="מציין מיקום תוכן 2"/>
          <p:cNvSpPr>
            <a:spLocks noGrp="1"/>
          </p:cNvSpPr>
          <p:nvPr>
            <p:ph idx="1"/>
          </p:nvPr>
        </p:nvSpPr>
        <p:spPr>
          <a:xfrm>
            <a:off x="1521229" y="2867890"/>
            <a:ext cx="9601200" cy="3990109"/>
          </a:xfrm>
        </p:spPr>
        <p:txBody>
          <a:bodyPr>
            <a:noAutofit/>
          </a:bodyPr>
          <a:lstStyle/>
          <a:p>
            <a:pPr marL="0" indent="0">
              <a:lnSpc>
                <a:spcPct val="150000"/>
              </a:lnSpc>
              <a:buNone/>
            </a:pPr>
            <a:r>
              <a:rPr lang="he-IL" sz="1400" dirty="0">
                <a:latin typeface="Calibri" panose="020F0502020204030204" pitchFamily="34" charset="0"/>
                <a:cs typeface="Calibri" panose="020F0502020204030204" pitchFamily="34" charset="0"/>
              </a:rPr>
              <a:t>במהלך בניית המערכת נעשה שימוש בטכנולוגיות, שפות פיתוח, בסיסי נתונים ותוכנות שרובם נלמדו במהלך התואר. קורסים עיקריים עליהם נשענו היו: עיצוב ופיתוח מערכות מידע, תכנות </a:t>
            </a:r>
            <a:r>
              <a:rPr lang="en-US" sz="1400" dirty="0">
                <a:latin typeface="Calibri" panose="020F0502020204030204" pitchFamily="34" charset="0"/>
                <a:cs typeface="Calibri" panose="020F0502020204030204" pitchFamily="34" charset="0"/>
              </a:rPr>
              <a:t>Web</a:t>
            </a:r>
            <a:r>
              <a:rPr lang="he-IL" sz="1400" dirty="0">
                <a:latin typeface="Calibri" panose="020F0502020204030204" pitchFamily="34" charset="0"/>
                <a:cs typeface="Calibri" panose="020F0502020204030204" pitchFamily="34" charset="0"/>
              </a:rPr>
              <a:t>, תכנות צד שרת, בסיסי נתונים </a:t>
            </a:r>
            <a:r>
              <a:rPr lang="en-US" sz="1400" dirty="0">
                <a:latin typeface="Calibri" panose="020F0502020204030204" pitchFamily="34" charset="0"/>
                <a:cs typeface="Calibri" panose="020F0502020204030204" pitchFamily="34" charset="0"/>
              </a:rPr>
              <a:t>SQL</a:t>
            </a:r>
            <a:r>
              <a:rPr lang="he-IL" sz="1400" dirty="0">
                <a:latin typeface="Calibri" panose="020F0502020204030204" pitchFamily="34" charset="0"/>
                <a:cs typeface="Calibri" panose="020F0502020204030204" pitchFamily="34" charset="0"/>
              </a:rPr>
              <a:t>, מבוא ל-</a:t>
            </a:r>
            <a:r>
              <a:rPr lang="en-US" sz="1400" dirty="0">
                <a:latin typeface="Calibri" panose="020F0502020204030204" pitchFamily="34" charset="0"/>
                <a:cs typeface="Calibri" panose="020F0502020204030204" pitchFamily="34" charset="0"/>
              </a:rPr>
              <a:t>Java</a:t>
            </a:r>
            <a:r>
              <a:rPr lang="he-IL" sz="1400" dirty="0">
                <a:latin typeface="Calibri" panose="020F0502020204030204" pitchFamily="34" charset="0"/>
                <a:cs typeface="Calibri" panose="020F0502020204030204" pitchFamily="34" charset="0"/>
              </a:rPr>
              <a:t>, מנשקי אדם – מחשב, יסודות השיווק, ניהול פרויקטים ועוד.</a:t>
            </a:r>
          </a:p>
          <a:p>
            <a:pPr marL="0" lvl="0" indent="0">
              <a:lnSpc>
                <a:spcPct val="150000"/>
              </a:lnSpc>
              <a:buNone/>
            </a:pPr>
            <a:r>
              <a:rPr lang="he-IL" sz="1400" b="1" dirty="0">
                <a:latin typeface="Calibri" panose="020F0502020204030204" pitchFamily="34" charset="0"/>
                <a:cs typeface="Calibri" panose="020F0502020204030204" pitchFamily="34" charset="0"/>
              </a:rPr>
              <a:t>שפות התכנות בהן השתמשנו</a:t>
            </a:r>
            <a:r>
              <a:rPr lang="en-US" sz="1400" b="1" dirty="0">
                <a:latin typeface="Calibri" panose="020F0502020204030204" pitchFamily="34" charset="0"/>
                <a:cs typeface="Calibri" panose="020F0502020204030204" pitchFamily="34" charset="0"/>
              </a:rPr>
              <a:t> :</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Html5, CSS3, JavaScript, PHP</a:t>
            </a:r>
          </a:p>
          <a:p>
            <a:pPr marL="0" lvl="0" indent="0">
              <a:lnSpc>
                <a:spcPct val="150000"/>
              </a:lnSpc>
              <a:buNone/>
            </a:pPr>
            <a:r>
              <a:rPr lang="he-IL" sz="1400" b="1" dirty="0">
                <a:latin typeface="Calibri" panose="020F0502020204030204" pitchFamily="34" charset="0"/>
                <a:cs typeface="Calibri" panose="020F0502020204030204" pitchFamily="34" charset="0"/>
              </a:rPr>
              <a:t>ספריות איתן עבדנו: </a:t>
            </a:r>
            <a:r>
              <a:rPr lang="en-US" sz="1400" dirty="0">
                <a:latin typeface="Calibri" panose="020F0502020204030204" pitchFamily="34" charset="0"/>
                <a:cs typeface="Calibri" panose="020F0502020204030204" pitchFamily="34" charset="0"/>
              </a:rPr>
              <a:t>Bootstrap, </a:t>
            </a:r>
            <a:r>
              <a:rPr lang="en-US" sz="1400" dirty="0" err="1">
                <a:latin typeface="Calibri" panose="020F0502020204030204" pitchFamily="34" charset="0"/>
                <a:cs typeface="Calibri" panose="020F0502020204030204" pitchFamily="34" charset="0"/>
              </a:rPr>
              <a:t>Jquary</a:t>
            </a:r>
            <a:r>
              <a:rPr lang="en-US" sz="1400" dirty="0">
                <a:latin typeface="Calibri" panose="020F0502020204030204" pitchFamily="34" charset="0"/>
                <a:cs typeface="Calibri" panose="020F0502020204030204" pitchFamily="34" charset="0"/>
              </a:rPr>
              <a:t>, Google fonts</a:t>
            </a:r>
          </a:p>
          <a:p>
            <a:pPr marL="0" lvl="0" indent="0">
              <a:lnSpc>
                <a:spcPct val="150000"/>
              </a:lnSpc>
              <a:buNone/>
            </a:pPr>
            <a:r>
              <a:rPr lang="en-US" sz="1400" b="1" dirty="0">
                <a:latin typeface="Calibri" panose="020F0502020204030204" pitchFamily="34" charset="0"/>
                <a:cs typeface="Calibri" panose="020F0502020204030204" pitchFamily="34" charset="0"/>
              </a:rPr>
              <a:t>API</a:t>
            </a:r>
            <a:r>
              <a:rPr lang="he-IL" sz="1400" b="1" dirty="0">
                <a:latin typeface="Calibri" panose="020F0502020204030204" pitchFamily="34" charset="0"/>
                <a:cs typeface="Calibri" panose="020F0502020204030204" pitchFamily="34" charset="0"/>
              </a:rPr>
              <a:t> ששולבו במערכת </a:t>
            </a:r>
            <a:r>
              <a:rPr lang="mr-IN" sz="1400" b="1" dirty="0">
                <a:latin typeface="Calibri" panose="020F0502020204030204" pitchFamily="34" charset="0"/>
              </a:rPr>
              <a:t>–</a:t>
            </a:r>
            <a:r>
              <a:rPr lang="he-IL"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Google Login (accounts), Google </a:t>
            </a:r>
            <a:r>
              <a:rPr lang="en-US" sz="1400" dirty="0" err="1">
                <a:latin typeface="Calibri" panose="020F0502020204030204" pitchFamily="34" charset="0"/>
                <a:cs typeface="Calibri" panose="020F0502020204030204" pitchFamily="34" charset="0"/>
              </a:rPr>
              <a:t>chartrs</a:t>
            </a:r>
            <a:r>
              <a:rPr lang="en-US" sz="1400" dirty="0">
                <a:latin typeface="Calibri" panose="020F0502020204030204" pitchFamily="34" charset="0"/>
                <a:cs typeface="Calibri" panose="020F0502020204030204" pitchFamily="34" charset="0"/>
              </a:rPr>
              <a:t>, File API</a:t>
            </a:r>
          </a:p>
          <a:p>
            <a:pPr marL="0" lvl="0" indent="0">
              <a:lnSpc>
                <a:spcPct val="150000"/>
              </a:lnSpc>
              <a:buNone/>
            </a:pPr>
            <a:r>
              <a:rPr lang="he-IL" sz="1400" b="1" dirty="0">
                <a:latin typeface="Calibri" panose="020F0502020204030204" pitchFamily="34" charset="0"/>
                <a:cs typeface="Calibri" panose="020F0502020204030204" pitchFamily="34" charset="0"/>
              </a:rPr>
              <a:t>בסיס הנתונים:</a:t>
            </a:r>
            <a:r>
              <a:rPr lang="en-US" sz="1400" b="1"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MySQL </a:t>
            </a:r>
            <a:r>
              <a:rPr lang="he-IL" sz="1400" dirty="0">
                <a:latin typeface="Calibri" panose="020F0502020204030204" pitchFamily="34" charset="0"/>
                <a:cs typeface="Calibri" panose="020F0502020204030204" pitchFamily="34" charset="0"/>
              </a:rPr>
              <a:t> ושימוש במודל הטבלאי </a:t>
            </a:r>
            <a:r>
              <a:rPr lang="he-IL" sz="1400" dirty="0" err="1">
                <a:latin typeface="Calibri" panose="020F0502020204030204" pitchFamily="34" charset="0"/>
                <a:cs typeface="Calibri" panose="020F0502020204030204" pitchFamily="34" charset="0"/>
              </a:rPr>
              <a:t>הרלציוני</a:t>
            </a:r>
            <a:endParaRPr lang="en-US" sz="1400" dirty="0">
              <a:latin typeface="Calibri" panose="020F0502020204030204" pitchFamily="34" charset="0"/>
              <a:cs typeface="Calibri" panose="020F0502020204030204" pitchFamily="34" charset="0"/>
            </a:endParaRPr>
          </a:p>
          <a:p>
            <a:pPr marL="0" lvl="0" indent="0">
              <a:lnSpc>
                <a:spcPct val="150000"/>
              </a:lnSpc>
              <a:buNone/>
            </a:pPr>
            <a:r>
              <a:rPr lang="he-IL" sz="1400" b="1" dirty="0">
                <a:latin typeface="Calibri" panose="020F0502020204030204" pitchFamily="34" charset="0"/>
                <a:cs typeface="Calibri" panose="020F0502020204030204" pitchFamily="34" charset="0"/>
              </a:rPr>
              <a:t>שרת</a:t>
            </a:r>
            <a:r>
              <a:rPr lang="he-IL"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MTACloud</a:t>
            </a:r>
            <a:r>
              <a:rPr lang="he-IL" sz="1400" dirty="0">
                <a:latin typeface="Calibri" panose="020F0502020204030204" pitchFamily="34" charset="0"/>
                <a:cs typeface="Calibri" panose="020F0502020204030204" pitchFamily="34" charset="0"/>
              </a:rPr>
              <a:t> – שרת מטעם המכללה, מערכת הפעלה </a:t>
            </a:r>
            <a:r>
              <a:rPr lang="en-US" sz="1400" dirty="0">
                <a:latin typeface="Calibri" panose="020F0502020204030204" pitchFamily="34" charset="0"/>
                <a:cs typeface="Calibri" panose="020F0502020204030204" pitchFamily="34" charset="0"/>
              </a:rPr>
              <a:t>Linux</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Apache version 2.4.33</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rPr>
              <a:t>cPanel 70</a:t>
            </a:r>
          </a:p>
          <a:p>
            <a:pPr marL="0" lvl="0" indent="0">
              <a:lnSpc>
                <a:spcPct val="150000"/>
              </a:lnSpc>
              <a:buNone/>
            </a:pPr>
            <a:r>
              <a:rPr lang="he-IL" sz="1400" b="1" dirty="0">
                <a:latin typeface="Calibri" panose="020F0502020204030204" pitchFamily="34" charset="0"/>
                <a:cs typeface="Calibri" panose="020F0502020204030204" pitchFamily="34" charset="0"/>
              </a:rPr>
              <a:t>עזרים נוספים: </a:t>
            </a:r>
            <a:r>
              <a:rPr lang="en-US" sz="1400" dirty="0" err="1">
                <a:latin typeface="Calibri" panose="020F0502020204030204" pitchFamily="34" charset="0"/>
                <a:cs typeface="Calibri" panose="020F0502020204030204" pitchFamily="34" charset="0"/>
              </a:rPr>
              <a:t>DevTools</a:t>
            </a:r>
            <a:r>
              <a:rPr lang="en-US" sz="1400" dirty="0">
                <a:latin typeface="Calibri" panose="020F0502020204030204" pitchFamily="34" charset="0"/>
                <a:cs typeface="Calibri" panose="020F0502020204030204" pitchFamily="34" charset="0"/>
              </a:rPr>
              <a:t>, Brackets, WinSCP, </a:t>
            </a:r>
            <a:r>
              <a:rPr lang="en-US" sz="1400" dirty="0" err="1">
                <a:latin typeface="Calibri" panose="020F0502020204030204" pitchFamily="34" charset="0"/>
                <a:cs typeface="Calibri" panose="020F0502020204030204" pitchFamily="34" charset="0"/>
              </a:rPr>
              <a:t>Xampp</a:t>
            </a:r>
            <a:r>
              <a:rPr lang="en-US" sz="1400" dirty="0">
                <a:latin typeface="Calibri" panose="020F0502020204030204" pitchFamily="34" charset="0"/>
                <a:cs typeface="Calibri" panose="020F0502020204030204" pitchFamily="34" charset="0"/>
              </a:rPr>
              <a:t>, GitHub</a:t>
            </a:r>
            <a:endParaRPr lang="he-IL" sz="1400" dirty="0">
              <a:latin typeface="Calibri" panose="020F0502020204030204" pitchFamily="34" charset="0"/>
              <a:cs typeface="Calibri" panose="020F0502020204030204" pitchFamily="34" charset="0"/>
            </a:endParaRPr>
          </a:p>
        </p:txBody>
      </p:sp>
      <p:sp>
        <p:nvSpPr>
          <p:cNvPr id="4" name="כותרת 1">
            <a:extLst>
              <a:ext uri="{FF2B5EF4-FFF2-40B4-BE49-F238E27FC236}">
                <a16:creationId xmlns:a16="http://schemas.microsoft.com/office/drawing/2014/main" id="{214044DD-4F5B-4B4C-AB14-09ED957A03CD}"/>
              </a:ext>
            </a:extLst>
          </p:cNvPr>
          <p:cNvSpPr txBox="1">
            <a:spLocks/>
          </p:cNvSpPr>
          <p:nvPr/>
        </p:nvSpPr>
        <p:spPr>
          <a:xfrm>
            <a:off x="9285316" y="249382"/>
            <a:ext cx="1837113" cy="644236"/>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pPr algn="r"/>
            <a:r>
              <a:rPr lang="he-IL" sz="4000" dirty="0">
                <a:latin typeface="Calibri" panose="020F0502020204030204" pitchFamily="34" charset="0"/>
                <a:cs typeface="Calibri" panose="020F0502020204030204" pitchFamily="34" charset="0"/>
              </a:rPr>
              <a:t>תמיכה</a:t>
            </a:r>
          </a:p>
        </p:txBody>
      </p:sp>
      <p:sp>
        <p:nvSpPr>
          <p:cNvPr id="5" name="מציין מיקום תוכן 2">
            <a:extLst>
              <a:ext uri="{FF2B5EF4-FFF2-40B4-BE49-F238E27FC236}">
                <a16:creationId xmlns:a16="http://schemas.microsoft.com/office/drawing/2014/main" id="{0675DE81-9241-483D-B6AF-0DA8E12CB92F}"/>
              </a:ext>
            </a:extLst>
          </p:cNvPr>
          <p:cNvSpPr txBox="1">
            <a:spLocks/>
          </p:cNvSpPr>
          <p:nvPr/>
        </p:nvSpPr>
        <p:spPr>
          <a:xfrm>
            <a:off x="1521229" y="1122218"/>
            <a:ext cx="9601200" cy="1263535"/>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he-IL" sz="1400" dirty="0">
                <a:latin typeface="Calibri" panose="020F0502020204030204" pitchFamily="34" charset="0"/>
                <a:cs typeface="Calibri" panose="020F0502020204030204" pitchFamily="34" charset="0"/>
              </a:rPr>
              <a:t>המערכת מבוססת טכנולוגיית </a:t>
            </a:r>
            <a:r>
              <a:rPr lang="en-US" sz="1400" dirty="0">
                <a:latin typeface="Calibri" panose="020F0502020204030204" pitchFamily="34" charset="0"/>
                <a:cs typeface="Calibri" panose="020F0502020204030204" pitchFamily="34" charset="0"/>
              </a:rPr>
              <a:t>web</a:t>
            </a:r>
            <a:r>
              <a:rPr lang="he-IL" sz="1400" dirty="0">
                <a:latin typeface="Calibri" panose="020F0502020204030204" pitchFamily="34" charset="0"/>
                <a:cs typeface="Calibri" panose="020F0502020204030204" pitchFamily="34" charset="0"/>
              </a:rPr>
              <a:t> ורספונסיבית בצורה מלאה.</a:t>
            </a:r>
            <a:br>
              <a:rPr lang="en-US" sz="1400" dirty="0">
                <a:latin typeface="Calibri" panose="020F0502020204030204" pitchFamily="34" charset="0"/>
                <a:cs typeface="Calibri" panose="020F0502020204030204" pitchFamily="34" charset="0"/>
              </a:rPr>
            </a:br>
            <a:r>
              <a:rPr lang="he-IL" sz="1400" dirty="0">
                <a:latin typeface="Calibri" panose="020F0502020204030204" pitchFamily="34" charset="0"/>
                <a:cs typeface="Calibri" panose="020F0502020204030204" pitchFamily="34" charset="0"/>
              </a:rPr>
              <a:t>המערכת תתמוך בתצוגה בכל מסך, בכל רזולוציה, בכל מכשיר, בכל מערכת הפעלה ובכל דפדפן.</a:t>
            </a:r>
            <a:endParaRPr lang="en-US" sz="1400" dirty="0">
              <a:latin typeface="Calibri" panose="020F0502020204030204" pitchFamily="34" charset="0"/>
              <a:cs typeface="Calibri" panose="020F0502020204030204" pitchFamily="34" charset="0"/>
            </a:endParaRPr>
          </a:p>
          <a:p>
            <a:pPr marL="0" indent="0">
              <a:buFont typeface="Franklin Gothic Book" panose="020B0503020102020204" pitchFamily="34" charset="0"/>
              <a:buNone/>
            </a:pPr>
            <a:endParaRPr lang="he-IL" dirty="0"/>
          </a:p>
        </p:txBody>
      </p:sp>
      <p:pic>
        <p:nvPicPr>
          <p:cNvPr id="9" name="Picture 6" descr="×ª××¦××ª ×ª××× × ×¢×××¨ âªtechnologyâ¬â">
            <a:extLst>
              <a:ext uri="{FF2B5EF4-FFF2-40B4-BE49-F238E27FC236}">
                <a16:creationId xmlns:a16="http://schemas.microsoft.com/office/drawing/2014/main" id="{D64A7887-53F6-4302-BE8C-1ADCB767A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126" y="-1"/>
            <a:ext cx="3538678" cy="26540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628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803311" y="3374646"/>
            <a:ext cx="3535933" cy="3047428"/>
          </a:xfrm>
        </p:spPr>
        <p:txBody>
          <a:bodyPr>
            <a:normAutofit fontScale="85000" lnSpcReduction="10000"/>
          </a:bodyPr>
          <a:lstStyle/>
          <a:p>
            <a:pPr marL="0" indent="0">
              <a:lnSpc>
                <a:spcPct val="150000"/>
              </a:lnSpc>
              <a:buNone/>
            </a:pPr>
            <a:r>
              <a:rPr lang="he-IL" dirty="0">
                <a:latin typeface="Calibri" panose="020F0502020204030204" pitchFamily="34" charset="0"/>
                <a:cs typeface="Calibri" panose="020F0502020204030204" pitchFamily="34" charset="0"/>
              </a:rPr>
              <a:t>בתחילה תוכנן להוסיף למערכת </a:t>
            </a:r>
            <a:r>
              <a:rPr lang="en-US" dirty="0">
                <a:latin typeface="Calibri" panose="020F0502020204030204" pitchFamily="34" charset="0"/>
                <a:cs typeface="Calibri" panose="020F0502020204030204" pitchFamily="34" charset="0"/>
              </a:rPr>
              <a:t>NLP API</a:t>
            </a:r>
            <a:r>
              <a:rPr lang="he-IL" dirty="0">
                <a:latin typeface="Calibri" panose="020F0502020204030204" pitchFamily="34" charset="0"/>
                <a:cs typeface="Calibri" panose="020F0502020204030204" pitchFamily="34" charset="0"/>
              </a:rPr>
              <a:t> לשם ניתוח תגובות של הילדים למשימות ולהבין את רמת שביעות הרצון שלהם מכל משימה, עם ההתקדמות בבניית העמודים וחיבור ל</a:t>
            </a:r>
            <a:r>
              <a:rPr lang="en-US" dirty="0">
                <a:latin typeface="Calibri" panose="020F0502020204030204" pitchFamily="34" charset="0"/>
                <a:cs typeface="Calibri" panose="020F0502020204030204" pitchFamily="34" charset="0"/>
              </a:rPr>
              <a:t>DB</a:t>
            </a:r>
            <a:r>
              <a:rPr lang="he-IL" dirty="0">
                <a:latin typeface="Calibri" panose="020F0502020204030204" pitchFamily="34" charset="0"/>
                <a:cs typeface="Calibri" panose="020F0502020204030204" pitchFamily="34" charset="0"/>
              </a:rPr>
              <a:t> הבנו כי לא ניתן להשתמש ב</a:t>
            </a:r>
            <a:r>
              <a:rPr lang="en-US" dirty="0">
                <a:latin typeface="Calibri" panose="020F0502020204030204" pitchFamily="34" charset="0"/>
                <a:cs typeface="Calibri" panose="020F0502020204030204" pitchFamily="34" charset="0"/>
              </a:rPr>
              <a:t>NLP API </a:t>
            </a:r>
            <a:r>
              <a:rPr lang="he-IL" dirty="0">
                <a:latin typeface="Calibri" panose="020F0502020204030204" pitchFamily="34" charset="0"/>
                <a:cs typeface="Calibri" panose="020F0502020204030204" pitchFamily="34" charset="0"/>
              </a:rPr>
              <a:t> יחד בשפת התכנות שבה אנחנו בחרנו והתחלנו לעבוד (</a:t>
            </a:r>
            <a:r>
              <a:rPr lang="en-US" dirty="0">
                <a:latin typeface="Calibri" panose="020F0502020204030204" pitchFamily="34" charset="0"/>
                <a:cs typeface="Calibri" panose="020F0502020204030204" pitchFamily="34" charset="0"/>
              </a:rPr>
              <a:t>PHP</a:t>
            </a:r>
            <a:r>
              <a:rPr lang="he-IL" dirty="0">
                <a:latin typeface="Calibri" panose="020F0502020204030204" pitchFamily="34" charset="0"/>
                <a:cs typeface="Calibri" panose="020F0502020204030204" pitchFamily="34" charset="0"/>
              </a:rPr>
              <a:t>), לכן חיפשנו </a:t>
            </a:r>
            <a:r>
              <a:rPr lang="en-US" dirty="0">
                <a:latin typeface="Calibri" panose="020F0502020204030204" pitchFamily="34" charset="0"/>
                <a:cs typeface="Calibri" panose="020F0502020204030204" pitchFamily="34" charset="0"/>
              </a:rPr>
              <a:t>API</a:t>
            </a:r>
            <a:r>
              <a:rPr lang="he-IL" dirty="0">
                <a:latin typeface="Calibri" panose="020F0502020204030204" pitchFamily="34" charset="0"/>
                <a:cs typeface="Calibri" panose="020F0502020204030204" pitchFamily="34" charset="0"/>
              </a:rPr>
              <a:t> חלופי אשר יכול לספק תוצאה דומה.</a:t>
            </a:r>
          </a:p>
        </p:txBody>
      </p:sp>
      <p:sp>
        <p:nvSpPr>
          <p:cNvPr id="6" name="מציין מיקום תוכן 2">
            <a:extLst>
              <a:ext uri="{FF2B5EF4-FFF2-40B4-BE49-F238E27FC236}">
                <a16:creationId xmlns:a16="http://schemas.microsoft.com/office/drawing/2014/main" id="{1BBCEE49-8BBF-46DA-B826-1E8F9564DC10}"/>
              </a:ext>
            </a:extLst>
          </p:cNvPr>
          <p:cNvSpPr txBox="1">
            <a:spLocks/>
          </p:cNvSpPr>
          <p:nvPr/>
        </p:nvSpPr>
        <p:spPr>
          <a:xfrm>
            <a:off x="1097279" y="2896357"/>
            <a:ext cx="3241965" cy="482138"/>
          </a:xfrm>
          <a:prstGeom prst="rect">
            <a:avLst/>
          </a:prstGeom>
        </p:spPr>
        <p:txBody>
          <a:bodyPr vert="horz" lIns="91440" tIns="45720" rIns="91440" bIns="45720" rtlCol="0">
            <a:normAutofit fontScale="70000" lnSpcReduction="2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2800" b="1" dirty="0">
                <a:latin typeface="Calibri" panose="020F0502020204030204" pitchFamily="34" charset="0"/>
                <a:cs typeface="Calibri" panose="020F0502020204030204" pitchFamily="34" charset="0"/>
              </a:rPr>
              <a:t>אלטרנטיבות טכנולוגיות שנבחנו</a:t>
            </a:r>
          </a:p>
        </p:txBody>
      </p:sp>
      <p:sp>
        <p:nvSpPr>
          <p:cNvPr id="8" name="מציין מיקום תוכן 2">
            <a:extLst>
              <a:ext uri="{FF2B5EF4-FFF2-40B4-BE49-F238E27FC236}">
                <a16:creationId xmlns:a16="http://schemas.microsoft.com/office/drawing/2014/main" id="{0BA50087-14AB-4FAC-A8F5-B898A3361D54}"/>
              </a:ext>
            </a:extLst>
          </p:cNvPr>
          <p:cNvSpPr txBox="1">
            <a:spLocks/>
          </p:cNvSpPr>
          <p:nvPr/>
        </p:nvSpPr>
        <p:spPr>
          <a:xfrm>
            <a:off x="1928552" y="156230"/>
            <a:ext cx="9601200" cy="909071"/>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5400" b="1" dirty="0">
                <a:latin typeface="Calibri" panose="020F0502020204030204" pitchFamily="34" charset="0"/>
                <a:cs typeface="Calibri" panose="020F0502020204030204" pitchFamily="34" charset="0"/>
              </a:rPr>
              <a:t>הערות והארות</a:t>
            </a:r>
            <a:endParaRPr lang="he-IL" sz="4000" b="1" dirty="0">
              <a:latin typeface="Calibri" panose="020F0502020204030204" pitchFamily="34" charset="0"/>
              <a:cs typeface="Calibri" panose="020F0502020204030204" pitchFamily="34" charset="0"/>
            </a:endParaRPr>
          </a:p>
        </p:txBody>
      </p:sp>
      <p:sp>
        <p:nvSpPr>
          <p:cNvPr id="9" name="מציין מיקום תוכן 2">
            <a:extLst>
              <a:ext uri="{FF2B5EF4-FFF2-40B4-BE49-F238E27FC236}">
                <a16:creationId xmlns:a16="http://schemas.microsoft.com/office/drawing/2014/main" id="{ED4D2293-D3BB-4504-BCF6-E5EC04AD4F8C}"/>
              </a:ext>
            </a:extLst>
          </p:cNvPr>
          <p:cNvSpPr txBox="1">
            <a:spLocks/>
          </p:cNvSpPr>
          <p:nvPr/>
        </p:nvSpPr>
        <p:spPr>
          <a:xfrm>
            <a:off x="7744593" y="2896357"/>
            <a:ext cx="4076260" cy="482138"/>
          </a:xfrm>
          <a:prstGeom prst="rect">
            <a:avLst/>
          </a:prstGeom>
        </p:spPr>
        <p:txBody>
          <a:bodyPr vert="horz" lIns="91440" tIns="45720" rIns="91440" bIns="45720" rtlCol="0">
            <a:normAutofit fontScale="70000" lnSpcReduction="2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2800" b="1" dirty="0">
                <a:latin typeface="Calibri" panose="020F0502020204030204" pitchFamily="34" charset="0"/>
                <a:cs typeface="Calibri" panose="020F0502020204030204" pitchFamily="34" charset="0"/>
              </a:rPr>
              <a:t>קשיים, בעיות טכניות, צרכים שלא טופלו</a:t>
            </a:r>
          </a:p>
        </p:txBody>
      </p:sp>
      <p:sp>
        <p:nvSpPr>
          <p:cNvPr id="10" name="מציין מיקום תוכן 2">
            <a:extLst>
              <a:ext uri="{FF2B5EF4-FFF2-40B4-BE49-F238E27FC236}">
                <a16:creationId xmlns:a16="http://schemas.microsoft.com/office/drawing/2014/main" id="{751917AD-C57B-4E46-A8EF-D6AA3CD7D366}"/>
              </a:ext>
            </a:extLst>
          </p:cNvPr>
          <p:cNvSpPr txBox="1">
            <a:spLocks/>
          </p:cNvSpPr>
          <p:nvPr/>
        </p:nvSpPr>
        <p:spPr>
          <a:xfrm>
            <a:off x="7744593" y="3378495"/>
            <a:ext cx="3968098" cy="3012671"/>
          </a:xfrm>
          <a:prstGeom prst="rect">
            <a:avLst/>
          </a:prstGeom>
        </p:spPr>
        <p:txBody>
          <a:bodyPr vert="horz" lIns="91440" tIns="45720" rIns="91440" bIns="45720" rtlCol="0">
            <a:normAutofit fontScale="850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50000"/>
              </a:lnSpc>
              <a:buFont typeface="Franklin Gothic Book" panose="020B0503020102020204" pitchFamily="34" charset="0"/>
              <a:buNone/>
            </a:pPr>
            <a:r>
              <a:rPr lang="he-IL" dirty="0">
                <a:latin typeface="Calibri" panose="020F0502020204030204" pitchFamily="34" charset="0"/>
                <a:cs typeface="Calibri" panose="020F0502020204030204" pitchFamily="34" charset="0"/>
              </a:rPr>
              <a:t>עמודים רבים במערכת נבנו ולאחר התייעצויות וסיעור מוחין הוחלפו מן היסוד בממשקים חדשים כאשר מספר הקלקות מינימאלי לביצוע תהליך ונראות הממשק נלקחו בחשבון. צורך שלא טופל הינו החלפת תמונת המשתמש בצד לקוח 'ילד'. </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מעבר לכך צצו בעיות טכניות רבות שנפתרו בהתייעצויות עם מומחים וחיפוש אחר פתרונות במנועי החיפוש ואתרים רלוונטיים.</a:t>
            </a:r>
          </a:p>
        </p:txBody>
      </p:sp>
      <p:sp>
        <p:nvSpPr>
          <p:cNvPr id="11" name="מציין מיקום תוכן 2">
            <a:extLst>
              <a:ext uri="{FF2B5EF4-FFF2-40B4-BE49-F238E27FC236}">
                <a16:creationId xmlns:a16="http://schemas.microsoft.com/office/drawing/2014/main" id="{D808E7E9-57FD-435C-ABC9-4D0B1A20BFE9}"/>
              </a:ext>
            </a:extLst>
          </p:cNvPr>
          <p:cNvSpPr txBox="1">
            <a:spLocks/>
          </p:cNvSpPr>
          <p:nvPr/>
        </p:nvSpPr>
        <p:spPr>
          <a:xfrm>
            <a:off x="5104764" y="2848860"/>
            <a:ext cx="2387024" cy="482138"/>
          </a:xfrm>
          <a:prstGeom prst="rect">
            <a:avLst/>
          </a:prstGeom>
        </p:spPr>
        <p:txBody>
          <a:bodyPr vert="horz" lIns="91440" tIns="45720" rIns="91440" bIns="45720" rtlCol="0">
            <a:normAutofit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2800" b="1" dirty="0">
                <a:latin typeface="Calibri" panose="020F0502020204030204" pitchFamily="34" charset="0"/>
                <a:cs typeface="Calibri" panose="020F0502020204030204" pitchFamily="34" charset="0"/>
              </a:rPr>
              <a:t>תוספות למערכת</a:t>
            </a:r>
          </a:p>
        </p:txBody>
      </p:sp>
      <p:sp>
        <p:nvSpPr>
          <p:cNvPr id="12" name="מציין מיקום תוכן 2">
            <a:extLst>
              <a:ext uri="{FF2B5EF4-FFF2-40B4-BE49-F238E27FC236}">
                <a16:creationId xmlns:a16="http://schemas.microsoft.com/office/drawing/2014/main" id="{B72B3EB4-B73F-4456-8803-3F7729D0E058}"/>
              </a:ext>
            </a:extLst>
          </p:cNvPr>
          <p:cNvSpPr txBox="1">
            <a:spLocks/>
          </p:cNvSpPr>
          <p:nvPr/>
        </p:nvSpPr>
        <p:spPr>
          <a:xfrm>
            <a:off x="4613563" y="3434547"/>
            <a:ext cx="2878225" cy="3212870"/>
          </a:xfrm>
          <a:prstGeom prst="rect">
            <a:avLst/>
          </a:prstGeom>
        </p:spPr>
        <p:txBody>
          <a:bodyPr vert="horz" lIns="91440" tIns="45720" rIns="91440" bIns="45720" rtlCol="0">
            <a:normAutofit fontScale="70000" lnSpcReduction="2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nSpc>
                <a:spcPct val="150000"/>
              </a:lnSpc>
              <a:buFont typeface="Franklin Gothic Book" panose="020B0503020102020204" pitchFamily="34" charset="0"/>
              <a:buNone/>
            </a:pPr>
            <a:r>
              <a:rPr lang="he-IL" dirty="0">
                <a:latin typeface="Calibri" panose="020F0502020204030204" pitchFamily="34" charset="0"/>
                <a:cs typeface="Calibri" panose="020F0502020204030204" pitchFamily="34" charset="0"/>
              </a:rPr>
              <a:t>במהלך בניית המערכת נבחנו פרמטרים והוסקו מסקנות לתהליכים, מנשקי אדם מחשב, פונקציות ורעיונות ששיפרו את הצעת העבודה הבסיסית ונעשה מאמץ להכניסן למערכת. שיפורים אלה ניתן למצוא בעריכת פרטים אישיים, עמוד עזרה, עדכונים בביצוע משימות וסימולציות רבות לניהול תת-תהליכים שמשמעותיים למערכת הסופית ב-</a:t>
            </a:r>
            <a:r>
              <a:rPr lang="en-US" dirty="0">
                <a:latin typeface="Calibri" panose="020F0502020204030204" pitchFamily="34" charset="0"/>
                <a:cs typeface="Calibri" panose="020F0502020204030204" pitchFamily="34" charset="0"/>
              </a:rPr>
              <a:t>Production</a:t>
            </a:r>
            <a:r>
              <a:rPr lang="he-IL" dirty="0">
                <a:latin typeface="Calibri" panose="020F0502020204030204" pitchFamily="34" charset="0"/>
                <a:cs typeface="Calibri" panose="020F0502020204030204" pitchFamily="34" charset="0"/>
              </a:rPr>
              <a:t>.</a:t>
            </a:r>
          </a:p>
        </p:txBody>
      </p:sp>
      <p:sp>
        <p:nvSpPr>
          <p:cNvPr id="13" name="AutoShape 2" descr="×ª××¦××ª ×ª××× × ×¢×××¨ âªsuggestionâ¬â">
            <a:extLst>
              <a:ext uri="{FF2B5EF4-FFF2-40B4-BE49-F238E27FC236}">
                <a16:creationId xmlns:a16="http://schemas.microsoft.com/office/drawing/2014/main" id="{BE0EF14D-C05E-41AB-B811-8F722A5D488D}"/>
              </a:ext>
            </a:extLst>
          </p:cNvPr>
          <p:cNvSpPr>
            <a:spLocks noChangeAspect="1" noChangeArrowheads="1"/>
          </p:cNvSpPr>
          <p:nvPr/>
        </p:nvSpPr>
        <p:spPr bwMode="auto">
          <a:xfrm>
            <a:off x="5943600" y="34345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8200" name="Picture 8" descr="×ª××¦××ª ×ª××× × ×¢×××¨ âªsuggestionâ¬â">
            <a:extLst>
              <a:ext uri="{FF2B5EF4-FFF2-40B4-BE49-F238E27FC236}">
                <a16:creationId xmlns:a16="http://schemas.microsoft.com/office/drawing/2014/main" id="{54A9BB0E-BD1B-408B-A817-1A590D6738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6058" y="125869"/>
            <a:ext cx="851548" cy="681929"/>
          </a:xfrm>
          <a:prstGeom prst="rect">
            <a:avLst/>
          </a:prstGeom>
          <a:noFill/>
          <a:extLst>
            <a:ext uri="{909E8E84-426E-40DD-AFC4-6F175D3DCCD1}">
              <a14:hiddenFill xmlns:a14="http://schemas.microsoft.com/office/drawing/2010/main">
                <a:solidFill>
                  <a:srgbClr val="FFFFFF"/>
                </a:solidFill>
              </a14:hiddenFill>
            </a:ext>
          </a:extLst>
        </p:spPr>
      </p:pic>
      <p:pic>
        <p:nvPicPr>
          <p:cNvPr id="17" name="תמונה 16">
            <a:extLst>
              <a:ext uri="{FF2B5EF4-FFF2-40B4-BE49-F238E27FC236}">
                <a16:creationId xmlns:a16="http://schemas.microsoft.com/office/drawing/2014/main" id="{12468F1C-F880-4053-BC11-B7B0CEBE6600}"/>
              </a:ext>
            </a:extLst>
          </p:cNvPr>
          <p:cNvPicPr>
            <a:picLocks noChangeAspect="1"/>
          </p:cNvPicPr>
          <p:nvPr/>
        </p:nvPicPr>
        <p:blipFill>
          <a:blip r:embed="rId3"/>
          <a:stretch>
            <a:fillRect/>
          </a:stretch>
        </p:blipFill>
        <p:spPr>
          <a:xfrm>
            <a:off x="5259185" y="136079"/>
            <a:ext cx="299533" cy="291852"/>
          </a:xfrm>
          <a:prstGeom prst="rect">
            <a:avLst/>
          </a:prstGeom>
        </p:spPr>
      </p:pic>
      <p:pic>
        <p:nvPicPr>
          <p:cNvPr id="19" name="תמונה 18">
            <a:extLst>
              <a:ext uri="{FF2B5EF4-FFF2-40B4-BE49-F238E27FC236}">
                <a16:creationId xmlns:a16="http://schemas.microsoft.com/office/drawing/2014/main" id="{026FA298-03A4-4680-836A-29E4D90F2BE8}"/>
              </a:ext>
            </a:extLst>
          </p:cNvPr>
          <p:cNvPicPr>
            <a:picLocks noChangeAspect="1"/>
          </p:cNvPicPr>
          <p:nvPr/>
        </p:nvPicPr>
        <p:blipFill>
          <a:blip r:embed="rId4"/>
          <a:stretch>
            <a:fillRect/>
          </a:stretch>
        </p:blipFill>
        <p:spPr>
          <a:xfrm>
            <a:off x="2377570" y="1085452"/>
            <a:ext cx="772954" cy="1642775"/>
          </a:xfrm>
          <a:prstGeom prst="rect">
            <a:avLst/>
          </a:prstGeom>
        </p:spPr>
      </p:pic>
      <p:pic>
        <p:nvPicPr>
          <p:cNvPr id="21" name="תמונה 20">
            <a:extLst>
              <a:ext uri="{FF2B5EF4-FFF2-40B4-BE49-F238E27FC236}">
                <a16:creationId xmlns:a16="http://schemas.microsoft.com/office/drawing/2014/main" id="{6D4EF194-190E-41B8-B6B7-91D4041C20AE}"/>
              </a:ext>
            </a:extLst>
          </p:cNvPr>
          <p:cNvPicPr>
            <a:picLocks noChangeAspect="1"/>
          </p:cNvPicPr>
          <p:nvPr/>
        </p:nvPicPr>
        <p:blipFill>
          <a:blip r:embed="rId5"/>
          <a:stretch>
            <a:fillRect/>
          </a:stretch>
        </p:blipFill>
        <p:spPr>
          <a:xfrm>
            <a:off x="5905083" y="1057403"/>
            <a:ext cx="899356" cy="1819507"/>
          </a:xfrm>
          <a:prstGeom prst="rect">
            <a:avLst/>
          </a:prstGeom>
        </p:spPr>
      </p:pic>
      <p:pic>
        <p:nvPicPr>
          <p:cNvPr id="25" name="תמונה 24">
            <a:extLst>
              <a:ext uri="{FF2B5EF4-FFF2-40B4-BE49-F238E27FC236}">
                <a16:creationId xmlns:a16="http://schemas.microsoft.com/office/drawing/2014/main" id="{CC696037-E41A-42EF-92D6-47695FC83666}"/>
              </a:ext>
            </a:extLst>
          </p:cNvPr>
          <p:cNvPicPr>
            <a:picLocks noChangeAspect="1"/>
          </p:cNvPicPr>
          <p:nvPr/>
        </p:nvPicPr>
        <p:blipFill>
          <a:blip r:embed="rId6"/>
          <a:stretch>
            <a:fillRect/>
          </a:stretch>
        </p:blipFill>
        <p:spPr>
          <a:xfrm>
            <a:off x="9427606" y="1287158"/>
            <a:ext cx="1099987" cy="1642776"/>
          </a:xfrm>
          <a:prstGeom prst="rect">
            <a:avLst/>
          </a:prstGeom>
        </p:spPr>
      </p:pic>
    </p:spTree>
    <p:extLst>
      <p:ext uri="{BB962C8B-B14F-4D97-AF65-F5344CB8AC3E}">
        <p14:creationId xmlns:p14="http://schemas.microsoft.com/office/powerpoint/2010/main" val="2096302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ED09D2D4-B3C0-438C-95E4-6760790E2D8E}"/>
              </a:ext>
            </a:extLst>
          </p:cNvPr>
          <p:cNvSpPr>
            <a:spLocks noGrp="1"/>
          </p:cNvSpPr>
          <p:nvPr>
            <p:ph idx="1"/>
          </p:nvPr>
        </p:nvSpPr>
        <p:spPr>
          <a:xfrm>
            <a:off x="1899712" y="299258"/>
            <a:ext cx="9601200" cy="482138"/>
          </a:xfrm>
        </p:spPr>
        <p:txBody>
          <a:bodyPr>
            <a:normAutofit fontScale="92500" lnSpcReduction="10000"/>
          </a:bodyPr>
          <a:lstStyle/>
          <a:p>
            <a:pPr marL="0" indent="0" algn="ctr">
              <a:buNone/>
            </a:pPr>
            <a:r>
              <a:rPr lang="he-IL" sz="3200" b="1" dirty="0">
                <a:latin typeface="Calibri" panose="020F0502020204030204" pitchFamily="34" charset="0"/>
                <a:cs typeface="Calibri" panose="020F0502020204030204" pitchFamily="34" charset="0"/>
              </a:rPr>
              <a:t>התחברות לשרת</a:t>
            </a:r>
          </a:p>
        </p:txBody>
      </p:sp>
      <p:sp>
        <p:nvSpPr>
          <p:cNvPr id="5" name="מציין מיקום תוכן 2">
            <a:extLst>
              <a:ext uri="{FF2B5EF4-FFF2-40B4-BE49-F238E27FC236}">
                <a16:creationId xmlns:a16="http://schemas.microsoft.com/office/drawing/2014/main" id="{5907A004-18A6-4978-8456-98769043D167}"/>
              </a:ext>
            </a:extLst>
          </p:cNvPr>
          <p:cNvSpPr txBox="1">
            <a:spLocks/>
          </p:cNvSpPr>
          <p:nvPr/>
        </p:nvSpPr>
        <p:spPr>
          <a:xfrm>
            <a:off x="6096000" y="2348854"/>
            <a:ext cx="4898910" cy="2211186"/>
          </a:xfrm>
          <a:prstGeom prst="rect">
            <a:avLst/>
          </a:prstGeom>
        </p:spPr>
        <p:txBody>
          <a:bodyPr vert="horz" lIns="91440" tIns="45720" rIns="91440" bIns="45720" rtlCol="0">
            <a:normAutofit/>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he-IL" sz="1400" dirty="0">
                <a:latin typeface="Calibri" panose="020F0502020204030204" pitchFamily="34" charset="0"/>
                <a:cs typeface="Calibri" panose="020F0502020204030204" pitchFamily="34" charset="0"/>
              </a:rPr>
              <a:t>שם השרת: </a:t>
            </a:r>
            <a:r>
              <a:rPr lang="en-US" sz="1400" dirty="0">
                <a:latin typeface="Calibri" panose="020F0502020204030204" pitchFamily="34" charset="0"/>
                <a:cs typeface="Calibri" panose="020F0502020204030204" pitchFamily="34" charset="0"/>
                <a:hlinkClick r:id="rId2"/>
              </a:rPr>
              <a:t>http://meiranga.mtacloud.co.il/</a:t>
            </a:r>
            <a:endParaRPr lang="en-US" sz="1400" dirty="0">
              <a:latin typeface="Calibri" panose="020F0502020204030204" pitchFamily="34" charset="0"/>
              <a:cs typeface="Calibri" panose="020F0502020204030204" pitchFamily="34" charset="0"/>
            </a:endParaRPr>
          </a:p>
          <a:p>
            <a:pPr marL="0" indent="0">
              <a:buFont typeface="Franklin Gothic Book" panose="020B0503020102020204" pitchFamily="34" charset="0"/>
              <a:buNone/>
            </a:pPr>
            <a:r>
              <a:rPr lang="he-IL" sz="1400" dirty="0">
                <a:latin typeface="Calibri" panose="020F0502020204030204" pitchFamily="34" charset="0"/>
                <a:cs typeface="Calibri" panose="020F0502020204030204" pitchFamily="34" charset="0"/>
              </a:rPr>
              <a:t>שם משתמש:</a:t>
            </a:r>
            <a:r>
              <a:rPr lang="en-US" sz="1400" dirty="0">
                <a:latin typeface="Calibri" panose="020F0502020204030204" pitchFamily="34" charset="0"/>
                <a:cs typeface="Calibri" panose="020F0502020204030204" pitchFamily="34" charset="0"/>
              </a:rPr>
              <a:t> </a:t>
            </a:r>
            <a:r>
              <a:rPr lang="en-US" sz="1400" dirty="0" err="1">
                <a:latin typeface="Calibri" panose="020F0502020204030204" pitchFamily="34" charset="0"/>
                <a:cs typeface="Calibri" panose="020F0502020204030204" pitchFamily="34" charset="0"/>
              </a:rPr>
              <a:t>meiranga</a:t>
            </a:r>
            <a:r>
              <a:rPr lang="en-US" sz="1400" dirty="0">
                <a:latin typeface="Calibri" panose="020F0502020204030204" pitchFamily="34" charset="0"/>
                <a:cs typeface="Calibri" panose="020F0502020204030204" pitchFamily="34" charset="0"/>
              </a:rPr>
              <a:t> </a:t>
            </a:r>
          </a:p>
          <a:p>
            <a:pPr marL="0" indent="0">
              <a:buFont typeface="Franklin Gothic Book" panose="020B0503020102020204" pitchFamily="34" charset="0"/>
              <a:buNone/>
            </a:pPr>
            <a:r>
              <a:rPr lang="he-IL" sz="1400" dirty="0">
                <a:latin typeface="Calibri" panose="020F0502020204030204" pitchFamily="34" charset="0"/>
                <a:cs typeface="Calibri" panose="020F0502020204030204" pitchFamily="34" charset="0"/>
              </a:rPr>
              <a:t>סיסמא: </a:t>
            </a:r>
            <a:r>
              <a:rPr lang="en-US" sz="1400" dirty="0">
                <a:latin typeface="Calibri" panose="020F0502020204030204" pitchFamily="34" charset="0"/>
                <a:cs typeface="Calibri" panose="020F0502020204030204" pitchFamily="34" charset="0"/>
              </a:rPr>
              <a:t>familybox2018MTA</a:t>
            </a:r>
          </a:p>
          <a:p>
            <a:pPr marL="0" indent="0">
              <a:buNone/>
            </a:pPr>
            <a:r>
              <a:rPr lang="he-IL" sz="1400" dirty="0">
                <a:latin typeface="Calibri" panose="020F0502020204030204" pitchFamily="34" charset="0"/>
                <a:cs typeface="Calibri" panose="020F0502020204030204" pitchFamily="34" charset="0"/>
              </a:rPr>
              <a:t>כתובת ניהול שרת: </a:t>
            </a:r>
            <a:r>
              <a:rPr lang="en-US" sz="1400" dirty="0">
                <a:latin typeface="Calibri" panose="020F0502020204030204" pitchFamily="34" charset="0"/>
                <a:cs typeface="Calibri" panose="020F0502020204030204" pitchFamily="34" charset="0"/>
                <a:hlinkClick r:id="rId3"/>
              </a:rPr>
              <a:t>https://mtapanel.mtacloud.co.il:2083/</a:t>
            </a:r>
            <a:endParaRPr lang="en-US" sz="1400" dirty="0">
              <a:latin typeface="Calibri" panose="020F0502020204030204" pitchFamily="34" charset="0"/>
              <a:cs typeface="Calibri" panose="020F0502020204030204" pitchFamily="34" charset="0"/>
            </a:endParaRPr>
          </a:p>
          <a:p>
            <a:pPr marL="0" indent="0">
              <a:buNone/>
            </a:pPr>
            <a:r>
              <a:rPr lang="he-IL" sz="1400" dirty="0">
                <a:latin typeface="Calibri" panose="020F0502020204030204" pitchFamily="34" charset="0"/>
                <a:cs typeface="Calibri" panose="020F0502020204030204" pitchFamily="34" charset="0"/>
              </a:rPr>
              <a:t>כתובת גישה ב-</a:t>
            </a:r>
            <a:r>
              <a:rPr lang="en-US" sz="1400" dirty="0">
                <a:latin typeface="Calibri" panose="020F0502020204030204" pitchFamily="34" charset="0"/>
                <a:cs typeface="Calibri" panose="020F0502020204030204" pitchFamily="34" charset="0"/>
              </a:rPr>
              <a:t>FTP</a:t>
            </a:r>
            <a:r>
              <a:rPr lang="he-IL" sz="1400" dirty="0">
                <a:latin typeface="Calibri" panose="020F0502020204030204" pitchFamily="34" charset="0"/>
                <a:cs typeface="Calibri" panose="020F0502020204030204" pitchFamily="34" charset="0"/>
              </a:rPr>
              <a:t> ו-</a:t>
            </a:r>
            <a:r>
              <a:rPr lang="en-US" sz="1400" dirty="0">
                <a:latin typeface="Calibri" panose="020F0502020204030204" pitchFamily="34" charset="0"/>
                <a:cs typeface="Calibri" panose="020F0502020204030204" pitchFamily="34" charset="0"/>
              </a:rPr>
              <a:t>SSH</a:t>
            </a:r>
            <a:r>
              <a:rPr lang="he-IL" sz="1400" dirty="0">
                <a:latin typeface="Calibri" panose="020F0502020204030204" pitchFamily="34" charset="0"/>
                <a:cs typeface="Calibri" panose="020F0502020204030204" pitchFamily="34" charset="0"/>
              </a:rPr>
              <a:t>: </a:t>
            </a:r>
            <a:r>
              <a:rPr lang="en-US" sz="1400" dirty="0">
                <a:latin typeface="Calibri" panose="020F0502020204030204" pitchFamily="34" charset="0"/>
                <a:cs typeface="Calibri" panose="020F0502020204030204" pitchFamily="34" charset="0"/>
                <a:hlinkClick r:id="rId4"/>
              </a:rPr>
              <a:t>https://mtapanel.mtacloud.co.il</a:t>
            </a:r>
            <a:endParaRPr lang="en-US" sz="1400" dirty="0">
              <a:latin typeface="Calibri" panose="020F0502020204030204" pitchFamily="34" charset="0"/>
              <a:cs typeface="Calibri" panose="020F0502020204030204" pitchFamily="34" charset="0"/>
            </a:endParaRPr>
          </a:p>
          <a:p>
            <a:pPr marL="0" indent="0">
              <a:buNone/>
            </a:pPr>
            <a:r>
              <a:rPr lang="he-IL" sz="1400" dirty="0">
                <a:latin typeface="Calibri" panose="020F0502020204030204" pitchFamily="34" charset="0"/>
                <a:cs typeface="Calibri" panose="020F0502020204030204" pitchFamily="34" charset="0"/>
              </a:rPr>
              <a:t>דומיין נוסף: </a:t>
            </a:r>
            <a:r>
              <a:rPr lang="en-US" sz="1400" dirty="0">
                <a:latin typeface="Calibri" panose="020F0502020204030204" pitchFamily="34" charset="0"/>
                <a:cs typeface="Calibri" panose="020F0502020204030204" pitchFamily="34" charset="0"/>
                <a:hlinkClick r:id="rId5"/>
              </a:rPr>
              <a:t>http://familybox.ga/</a:t>
            </a:r>
            <a:endParaRPr lang="he-IL" sz="1400" dirty="0">
              <a:latin typeface="Calibri" panose="020F0502020204030204" pitchFamily="34" charset="0"/>
              <a:cs typeface="Calibri" panose="020F0502020204030204" pitchFamily="34" charset="0"/>
            </a:endParaRPr>
          </a:p>
          <a:p>
            <a:pPr marL="0" indent="0">
              <a:buNone/>
            </a:pPr>
            <a:endParaRPr lang="he-IL" sz="1400" dirty="0">
              <a:latin typeface="Calibri" panose="020F0502020204030204" pitchFamily="34" charset="0"/>
              <a:cs typeface="Calibri" panose="020F0502020204030204" pitchFamily="34" charset="0"/>
            </a:endParaRPr>
          </a:p>
          <a:p>
            <a:pPr marL="0" indent="0">
              <a:buNone/>
            </a:pPr>
            <a:endParaRPr lang="en-US" sz="1400" dirty="0">
              <a:latin typeface="Calibri" panose="020F0502020204030204" pitchFamily="34" charset="0"/>
              <a:cs typeface="Calibri" panose="020F0502020204030204" pitchFamily="34" charset="0"/>
            </a:endParaRPr>
          </a:p>
        </p:txBody>
      </p:sp>
      <p:pic>
        <p:nvPicPr>
          <p:cNvPr id="13" name="Picture 4" descr="×ª××¦××ª ×ª××× × ×¢×××¨ âªcloud connectâ¬â">
            <a:extLst>
              <a:ext uri="{FF2B5EF4-FFF2-40B4-BE49-F238E27FC236}">
                <a16:creationId xmlns:a16="http://schemas.microsoft.com/office/drawing/2014/main" id="{B8B4D60F-333F-432F-867D-371AF060A9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8473" y="1305098"/>
            <a:ext cx="4273475" cy="42561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78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מדיה מקוונת 3">
            <a:hlinkClick r:id="" action="ppaction://media"/>
            <a:extLst>
              <a:ext uri="{FF2B5EF4-FFF2-40B4-BE49-F238E27FC236}">
                <a16:creationId xmlns:a16="http://schemas.microsoft.com/office/drawing/2014/main" id="{67994E09-4571-4776-BB64-FFD0B637D913}"/>
              </a:ext>
            </a:extLst>
          </p:cNvPr>
          <p:cNvPicPr>
            <a:picLocks noGrp="1" noRot="1" noChangeAspect="1"/>
          </p:cNvPicPr>
          <p:nvPr>
            <p:ph idx="1"/>
            <a:videoFile r:link="rId1"/>
          </p:nvPr>
        </p:nvPicPr>
        <p:blipFill>
          <a:blip r:embed="rId3"/>
          <a:stretch>
            <a:fillRect/>
          </a:stretch>
        </p:blipFill>
        <p:spPr>
          <a:xfrm>
            <a:off x="3453937" y="2215608"/>
            <a:ext cx="6330142" cy="3560705"/>
          </a:xfrm>
          <a:prstGeom prst="rect">
            <a:avLst/>
          </a:prstGeom>
        </p:spPr>
      </p:pic>
      <p:pic>
        <p:nvPicPr>
          <p:cNvPr id="2052" name="Picture 4" descr="×ª××¦××ª ×ª××× × ×¢×××¨ âªwho are weâ¬â">
            <a:extLst>
              <a:ext uri="{FF2B5EF4-FFF2-40B4-BE49-F238E27FC236}">
                <a16:creationId xmlns:a16="http://schemas.microsoft.com/office/drawing/2014/main" id="{EEA58083-77AA-437A-9D3C-A99CB2B8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3968" y="115517"/>
            <a:ext cx="2388530" cy="2388530"/>
          </a:xfrm>
          <a:prstGeom prst="rect">
            <a:avLst/>
          </a:prstGeom>
          <a:noFill/>
          <a:extLst>
            <a:ext uri="{909E8E84-426E-40DD-AFC4-6F175D3DCCD1}">
              <a14:hiddenFill xmlns:a14="http://schemas.microsoft.com/office/drawing/2010/main">
                <a:solidFill>
                  <a:srgbClr val="FFFFFF"/>
                </a:solidFill>
              </a14:hiddenFill>
            </a:ext>
          </a:extLst>
        </p:spPr>
      </p:pic>
      <p:pic>
        <p:nvPicPr>
          <p:cNvPr id="7" name="תמונה 6">
            <a:extLst>
              <a:ext uri="{FF2B5EF4-FFF2-40B4-BE49-F238E27FC236}">
                <a16:creationId xmlns:a16="http://schemas.microsoft.com/office/drawing/2014/main" id="{E8BC59D4-6EC8-456A-AE79-9CA85F3C1FFA}"/>
              </a:ext>
            </a:extLst>
          </p:cNvPr>
          <p:cNvPicPr>
            <a:picLocks noChangeAspect="1"/>
          </p:cNvPicPr>
          <p:nvPr/>
        </p:nvPicPr>
        <p:blipFill>
          <a:blip r:embed="rId5"/>
          <a:stretch>
            <a:fillRect/>
          </a:stretch>
        </p:blipFill>
        <p:spPr>
          <a:xfrm>
            <a:off x="10084029" y="310608"/>
            <a:ext cx="1905000" cy="1905000"/>
          </a:xfrm>
          <a:prstGeom prst="rect">
            <a:avLst/>
          </a:prstGeom>
        </p:spPr>
      </p:pic>
    </p:spTree>
    <p:extLst>
      <p:ext uri="{BB962C8B-B14F-4D97-AF65-F5344CB8AC3E}">
        <p14:creationId xmlns:p14="http://schemas.microsoft.com/office/powerpoint/2010/main" val="457111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2A378F71-598A-4551-AD8A-D09E4FCEAD97}"/>
              </a:ext>
            </a:extLst>
          </p:cNvPr>
          <p:cNvSpPr txBox="1">
            <a:spLocks/>
          </p:cNvSpPr>
          <p:nvPr/>
        </p:nvSpPr>
        <p:spPr>
          <a:xfrm>
            <a:off x="6338722" y="268129"/>
            <a:ext cx="5341181"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סרטון טכני</a:t>
            </a:r>
          </a:p>
        </p:txBody>
      </p:sp>
      <p:graphicFrame>
        <p:nvGraphicFramePr>
          <p:cNvPr id="12" name="אובייקט 11">
            <a:extLst>
              <a:ext uri="{FF2B5EF4-FFF2-40B4-BE49-F238E27FC236}">
                <a16:creationId xmlns:a16="http://schemas.microsoft.com/office/drawing/2014/main" id="{46BBC488-C79B-4FCE-B283-2B2414AB0C56}"/>
              </a:ext>
            </a:extLst>
          </p:cNvPr>
          <p:cNvGraphicFramePr>
            <a:graphicFrameLocks noChangeAspect="1"/>
          </p:cNvGraphicFramePr>
          <p:nvPr>
            <p:extLst>
              <p:ext uri="{D42A27DB-BD31-4B8C-83A1-F6EECF244321}">
                <p14:modId xmlns:p14="http://schemas.microsoft.com/office/powerpoint/2010/main" val="3170634908"/>
              </p:ext>
            </p:extLst>
          </p:nvPr>
        </p:nvGraphicFramePr>
        <p:xfrm>
          <a:off x="2032000" y="719138"/>
          <a:ext cx="5574145" cy="5418137"/>
        </p:xfrm>
        <a:graphic>
          <a:graphicData uri="http://schemas.openxmlformats.org/presentationml/2006/ole">
            <mc:AlternateContent xmlns:mc="http://schemas.openxmlformats.org/markup-compatibility/2006">
              <mc:Choice xmlns:v="urn:schemas-microsoft-com:vml" Requires="v">
                <p:oleObj spid="_x0000_s6167" name="Acrobat Document" r:id="rId3" imgW="0" imgH="0" progId="AcroExch.Document.DC">
                  <p:embed/>
                </p:oleObj>
              </mc:Choice>
              <mc:Fallback>
                <p:oleObj name="Acrobat Document" r:id="rId3" imgW="0" imgH="0" progId="AcroExch.Document.DC">
                  <p:embed/>
                  <p:pic>
                    <p:nvPicPr>
                      <p:cNvPr id="0" name=""/>
                      <p:cNvPicPr/>
                      <p:nvPr/>
                    </p:nvPicPr>
                    <p:blipFill/>
                    <p:spPr>
                      <a:xfrm>
                        <a:off x="2032000" y="719138"/>
                        <a:ext cx="5574145" cy="5418137"/>
                      </a:xfrm>
                      <a:prstGeom prst="rect">
                        <a:avLst/>
                      </a:prstGeom>
                    </p:spPr>
                  </p:pic>
                </p:oleObj>
              </mc:Fallback>
            </mc:AlternateContent>
          </a:graphicData>
        </a:graphic>
      </p:graphicFrame>
      <p:pic>
        <p:nvPicPr>
          <p:cNvPr id="15" name="תמונה 14" descr="תמונה שמכילה צילום מסך&#10;&#10;תיאור שנוצר ברמת מהימנות גבוהה מאוד">
            <a:extLst>
              <a:ext uri="{FF2B5EF4-FFF2-40B4-BE49-F238E27FC236}">
                <a16:creationId xmlns:a16="http://schemas.microsoft.com/office/drawing/2014/main" id="{B68D2A62-A456-4A60-91E8-1C9AC060E092}"/>
              </a:ext>
            </a:extLst>
          </p:cNvPr>
          <p:cNvPicPr>
            <a:picLocks noChangeAspect="1"/>
          </p:cNvPicPr>
          <p:nvPr/>
        </p:nvPicPr>
        <p:blipFill>
          <a:blip r:embed="rId4"/>
          <a:stretch>
            <a:fillRect/>
          </a:stretch>
        </p:blipFill>
        <p:spPr>
          <a:xfrm>
            <a:off x="1151955" y="922713"/>
            <a:ext cx="4334445" cy="5984983"/>
          </a:xfrm>
          <a:prstGeom prst="rect">
            <a:avLst/>
          </a:prstGeom>
        </p:spPr>
      </p:pic>
      <p:sp>
        <p:nvSpPr>
          <p:cNvPr id="6" name="מלבן: מסגרת משופעת 5">
            <a:hlinkClick r:id="rId5"/>
            <a:extLst>
              <a:ext uri="{FF2B5EF4-FFF2-40B4-BE49-F238E27FC236}">
                <a16:creationId xmlns:a16="http://schemas.microsoft.com/office/drawing/2014/main" id="{B0833383-75B5-420D-91A0-4F2AA6F17BE1}"/>
              </a:ext>
            </a:extLst>
          </p:cNvPr>
          <p:cNvSpPr/>
          <p:nvPr/>
        </p:nvSpPr>
        <p:spPr>
          <a:xfrm>
            <a:off x="7317135" y="1954105"/>
            <a:ext cx="3384357" cy="3283946"/>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solidFill>
                  <a:schemeClr val="bg1"/>
                </a:solidFill>
                <a:latin typeface="Calibri" panose="020F0502020204030204" pitchFamily="34" charset="0"/>
                <a:cs typeface="Calibri" panose="020F0502020204030204" pitchFamily="34" charset="0"/>
              </a:rPr>
              <a:t>לסרטון הטכני</a:t>
            </a:r>
            <a:br>
              <a:rPr lang="en-US" dirty="0">
                <a:solidFill>
                  <a:schemeClr val="bg1"/>
                </a:solidFill>
                <a:latin typeface="Calibri" panose="020F0502020204030204" pitchFamily="34" charset="0"/>
                <a:cs typeface="Calibri" panose="020F0502020204030204" pitchFamily="34" charset="0"/>
              </a:rPr>
            </a:br>
            <a:endParaRPr lang="he-IL" dirty="0">
              <a:solidFill>
                <a:schemeClr val="bg1"/>
              </a:solidFill>
              <a:latin typeface="Calibri" panose="020F0502020204030204" pitchFamily="34" charset="0"/>
              <a:cs typeface="Calibri" panose="020F0502020204030204" pitchFamily="34" charset="0"/>
            </a:endParaRPr>
          </a:p>
        </p:txBody>
      </p:sp>
      <p:sp>
        <p:nvSpPr>
          <p:cNvPr id="10" name="מציין מיקום תוכן 2">
            <a:extLst>
              <a:ext uri="{FF2B5EF4-FFF2-40B4-BE49-F238E27FC236}">
                <a16:creationId xmlns:a16="http://schemas.microsoft.com/office/drawing/2014/main" id="{BBD5D66A-3301-4B22-B427-69E09FCB7D9A}"/>
              </a:ext>
            </a:extLst>
          </p:cNvPr>
          <p:cNvSpPr txBox="1">
            <a:spLocks/>
          </p:cNvSpPr>
          <p:nvPr/>
        </p:nvSpPr>
        <p:spPr>
          <a:xfrm>
            <a:off x="648586" y="252565"/>
            <a:ext cx="5341181"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US" sz="3200" b="1" dirty="0">
                <a:latin typeface="Calibri" panose="020F0502020204030204" pitchFamily="34" charset="0"/>
                <a:cs typeface="Calibri" panose="020F0502020204030204" pitchFamily="34" charset="0"/>
              </a:rPr>
              <a:t>One Pager</a:t>
            </a:r>
            <a:endParaRPr lang="he-IL" sz="3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7820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693978" y="553177"/>
            <a:ext cx="9601200" cy="702425"/>
          </a:xfrm>
        </p:spPr>
        <p:txBody>
          <a:bodyPr>
            <a:normAutofit/>
          </a:bodyPr>
          <a:lstStyle/>
          <a:p>
            <a:pPr algn="ctr"/>
            <a:r>
              <a:rPr lang="he-IL" b="1" dirty="0">
                <a:latin typeface="Calibri" panose="020F0502020204030204" pitchFamily="34" charset="0"/>
                <a:cs typeface="Calibri" panose="020F0502020204030204" pitchFamily="34" charset="0"/>
              </a:rPr>
              <a:t>נספחים</a:t>
            </a:r>
          </a:p>
        </p:txBody>
      </p:sp>
      <p:sp>
        <p:nvSpPr>
          <p:cNvPr id="5" name="מלבן: מסגרת משופעת 4">
            <a:hlinkClick r:id="rId2" action="ppaction://hlinkfile"/>
            <a:extLst>
              <a:ext uri="{FF2B5EF4-FFF2-40B4-BE49-F238E27FC236}">
                <a16:creationId xmlns:a16="http://schemas.microsoft.com/office/drawing/2014/main" id="{0A5E4470-24A6-4A9D-AE19-A5147F2DAEA0}"/>
              </a:ext>
            </a:extLst>
          </p:cNvPr>
          <p:cNvSpPr/>
          <p:nvPr/>
        </p:nvSpPr>
        <p:spPr>
          <a:xfrm>
            <a:off x="9615226" y="1501494"/>
            <a:ext cx="1562470" cy="483833"/>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dirty="0">
                <a:latin typeface="Calibri" panose="020F0502020204030204" pitchFamily="34" charset="0"/>
                <a:cs typeface="Calibri" panose="020F0502020204030204" pitchFamily="34" charset="0"/>
              </a:rPr>
              <a:t>הצעת עבודה</a:t>
            </a:r>
          </a:p>
        </p:txBody>
      </p:sp>
      <p:sp>
        <p:nvSpPr>
          <p:cNvPr id="6" name="מלבן: מסגרת משופעת 5">
            <a:hlinkClick r:id="rId3" action="ppaction://hlinkfile"/>
            <a:extLst>
              <a:ext uri="{FF2B5EF4-FFF2-40B4-BE49-F238E27FC236}">
                <a16:creationId xmlns:a16="http://schemas.microsoft.com/office/drawing/2014/main" id="{61FF279A-25D3-4A3D-9B68-8F53A18E83B5}"/>
              </a:ext>
            </a:extLst>
          </p:cNvPr>
          <p:cNvSpPr/>
          <p:nvPr/>
        </p:nvSpPr>
        <p:spPr>
          <a:xfrm>
            <a:off x="7236811" y="1501494"/>
            <a:ext cx="1562470" cy="483833"/>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dirty="0">
                <a:latin typeface="Calibri" panose="020F0502020204030204" pitchFamily="34" charset="0"/>
                <a:cs typeface="Calibri" panose="020F0502020204030204" pitchFamily="34" charset="0"/>
              </a:rPr>
              <a:t>תוכנית עבודה</a:t>
            </a:r>
          </a:p>
        </p:txBody>
      </p:sp>
      <p:sp>
        <p:nvSpPr>
          <p:cNvPr id="10" name="מלבן: מסגרת משופעת 9">
            <a:hlinkClick r:id="rId4" action="ppaction://hlinkfile"/>
            <a:extLst>
              <a:ext uri="{FF2B5EF4-FFF2-40B4-BE49-F238E27FC236}">
                <a16:creationId xmlns:a16="http://schemas.microsoft.com/office/drawing/2014/main" id="{44E0250D-4BF0-4551-B890-A8E8E04E2EBB}"/>
              </a:ext>
            </a:extLst>
          </p:cNvPr>
          <p:cNvSpPr/>
          <p:nvPr/>
        </p:nvSpPr>
        <p:spPr>
          <a:xfrm>
            <a:off x="4740100" y="1498384"/>
            <a:ext cx="1680766" cy="483833"/>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r>
              <a:rPr lang="he-IL" sz="1400" dirty="0">
                <a:latin typeface="Calibri" panose="020F0502020204030204" pitchFamily="34" charset="0"/>
                <a:cs typeface="Calibri" panose="020F0502020204030204" pitchFamily="34" charset="0"/>
              </a:rPr>
              <a:t>הצהרת פרסום עבודה</a:t>
            </a:r>
          </a:p>
        </p:txBody>
      </p:sp>
      <p:sp>
        <p:nvSpPr>
          <p:cNvPr id="13" name="אליפסה 12">
            <a:hlinkClick r:id="rId5" action="ppaction://hlinkfile"/>
            <a:extLst>
              <a:ext uri="{FF2B5EF4-FFF2-40B4-BE49-F238E27FC236}">
                <a16:creationId xmlns:a16="http://schemas.microsoft.com/office/drawing/2014/main" id="{EE738A68-26C5-4007-928A-639D90386066}"/>
              </a:ext>
            </a:extLst>
          </p:cNvPr>
          <p:cNvSpPr/>
          <p:nvPr/>
        </p:nvSpPr>
        <p:spPr>
          <a:xfrm>
            <a:off x="5314764" y="3794212"/>
            <a:ext cx="2556769" cy="2396971"/>
          </a:xfrm>
          <a:prstGeom prst="ellipse">
            <a:avLst/>
          </a:prstGeom>
          <a:blipFill dpi="0" rotWithShape="1">
            <a:blip r:embed="rId6">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אליפסה 14">
            <a:hlinkClick r:id="rId7" action="ppaction://hlinkfile"/>
            <a:extLst>
              <a:ext uri="{FF2B5EF4-FFF2-40B4-BE49-F238E27FC236}">
                <a16:creationId xmlns:a16="http://schemas.microsoft.com/office/drawing/2014/main" id="{96A11C7F-3716-4231-ACB6-7827ECCB3054}"/>
              </a:ext>
            </a:extLst>
          </p:cNvPr>
          <p:cNvSpPr/>
          <p:nvPr/>
        </p:nvSpPr>
        <p:spPr>
          <a:xfrm>
            <a:off x="9176020" y="3857119"/>
            <a:ext cx="2356617" cy="2382062"/>
          </a:xfrm>
          <a:prstGeom prst="ellipse">
            <a:avLst/>
          </a:prstGeom>
          <a:blipFill dpi="0" rotWithShape="1">
            <a:blip r:embed="rId8">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6" name="אליפסה 15">
            <a:hlinkClick r:id="rId9" action="ppaction://hlinkfile"/>
            <a:extLst>
              <a:ext uri="{FF2B5EF4-FFF2-40B4-BE49-F238E27FC236}">
                <a16:creationId xmlns:a16="http://schemas.microsoft.com/office/drawing/2014/main" id="{E2797A7E-EF1E-48E4-ACDA-D2D8A87B2AE6}"/>
              </a:ext>
            </a:extLst>
          </p:cNvPr>
          <p:cNvSpPr/>
          <p:nvPr/>
        </p:nvSpPr>
        <p:spPr>
          <a:xfrm>
            <a:off x="1572701" y="3857119"/>
            <a:ext cx="2440882" cy="2271156"/>
          </a:xfrm>
          <a:prstGeom prst="ellipse">
            <a:avLst/>
          </a:prstGeom>
          <a:blipFill dpi="0" rotWithShape="1">
            <a:blip r:embed="rId10">
              <a:extLst>
                <a:ext uri="{28A0092B-C50C-407E-A947-70E740481C1C}">
                  <a14:useLocalDpi xmlns:a14="http://schemas.microsoft.com/office/drawing/2010/main" val="0"/>
                </a:ext>
              </a:extLst>
            </a:blip>
            <a:srcRect/>
            <a:stretch>
              <a:fillRect/>
            </a:stretch>
          </a:blip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7" name="מלבן 16">
            <a:extLst>
              <a:ext uri="{FF2B5EF4-FFF2-40B4-BE49-F238E27FC236}">
                <a16:creationId xmlns:a16="http://schemas.microsoft.com/office/drawing/2014/main" id="{447DEC54-51B5-4EE0-B54F-64B21DDE0EDE}"/>
              </a:ext>
            </a:extLst>
          </p:cNvPr>
          <p:cNvSpPr/>
          <p:nvPr/>
        </p:nvSpPr>
        <p:spPr>
          <a:xfrm>
            <a:off x="1957320" y="6374166"/>
            <a:ext cx="1740310" cy="483833"/>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latin typeface="Calibri" panose="020F0502020204030204" pitchFamily="34" charset="0"/>
                <a:cs typeface="Calibri" panose="020F0502020204030204" pitchFamily="34" charset="0"/>
              </a:rPr>
              <a:t>גלעד ברגמן</a:t>
            </a:r>
          </a:p>
        </p:txBody>
      </p:sp>
      <p:sp>
        <p:nvSpPr>
          <p:cNvPr id="19" name="מלבן 18">
            <a:extLst>
              <a:ext uri="{FF2B5EF4-FFF2-40B4-BE49-F238E27FC236}">
                <a16:creationId xmlns:a16="http://schemas.microsoft.com/office/drawing/2014/main" id="{1BBF08C5-B1C4-41D8-B9E7-ADD6F875A9C3}"/>
              </a:ext>
            </a:extLst>
          </p:cNvPr>
          <p:cNvSpPr/>
          <p:nvPr/>
        </p:nvSpPr>
        <p:spPr>
          <a:xfrm>
            <a:off x="5722994" y="6374167"/>
            <a:ext cx="1740310" cy="483833"/>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latin typeface="Calibri" panose="020F0502020204030204" pitchFamily="34" charset="0"/>
                <a:cs typeface="Calibri" panose="020F0502020204030204" pitchFamily="34" charset="0"/>
              </a:rPr>
              <a:t>מירן גאליס</a:t>
            </a:r>
          </a:p>
        </p:txBody>
      </p:sp>
      <p:sp>
        <p:nvSpPr>
          <p:cNvPr id="12" name="מלבן 11">
            <a:extLst>
              <a:ext uri="{FF2B5EF4-FFF2-40B4-BE49-F238E27FC236}">
                <a16:creationId xmlns:a16="http://schemas.microsoft.com/office/drawing/2014/main" id="{C591209A-26F2-4BAF-8277-7FC17434D8C4}"/>
              </a:ext>
            </a:extLst>
          </p:cNvPr>
          <p:cNvSpPr/>
          <p:nvPr/>
        </p:nvSpPr>
        <p:spPr>
          <a:xfrm>
            <a:off x="9526306" y="6371507"/>
            <a:ext cx="1740310" cy="483833"/>
          </a:xfrm>
          <a:prstGeom prst="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r>
              <a:rPr lang="he-IL" dirty="0">
                <a:latin typeface="Calibri" panose="020F0502020204030204" pitchFamily="34" charset="0"/>
                <a:cs typeface="Calibri" panose="020F0502020204030204" pitchFamily="34" charset="0"/>
              </a:rPr>
              <a:t>עדי מימון</a:t>
            </a:r>
          </a:p>
        </p:txBody>
      </p:sp>
      <p:sp>
        <p:nvSpPr>
          <p:cNvPr id="14" name="כותרת 1">
            <a:extLst>
              <a:ext uri="{FF2B5EF4-FFF2-40B4-BE49-F238E27FC236}">
                <a16:creationId xmlns:a16="http://schemas.microsoft.com/office/drawing/2014/main" id="{F56B0AD9-E82A-4D69-A729-C22210C1B63D}"/>
              </a:ext>
            </a:extLst>
          </p:cNvPr>
          <p:cNvSpPr txBox="1">
            <a:spLocks/>
          </p:cNvSpPr>
          <p:nvPr/>
        </p:nvSpPr>
        <p:spPr>
          <a:xfrm>
            <a:off x="3860241" y="3127396"/>
            <a:ext cx="5268674" cy="483833"/>
          </a:xfrm>
          <a:prstGeom prst="rect">
            <a:avLst/>
          </a:prstGeom>
        </p:spPr>
        <p:txBody>
          <a:bodyPr vert="horz" lIns="91440" tIns="45720" rIns="91440" bIns="45720" rtlCol="0" anchor="t">
            <a:normAutofit/>
          </a:bodyPr>
          <a:lstStyle>
            <a:lvl1pPr algn="l" defTabSz="914400" rtl="1"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he-IL" sz="2800" u="sng" dirty="0">
                <a:latin typeface="Calibri" panose="020F0502020204030204" pitchFamily="34" charset="0"/>
                <a:cs typeface="Calibri" panose="020F0502020204030204" pitchFamily="34" charset="0"/>
              </a:rPr>
              <a:t>הצהרה על הכנת עבודה עצמית</a:t>
            </a:r>
            <a:r>
              <a:rPr lang="en-US" sz="2800" u="sng" dirty="0">
                <a:latin typeface="Calibri" panose="020F0502020204030204" pitchFamily="34" charset="0"/>
                <a:cs typeface="Calibri" panose="020F0502020204030204" pitchFamily="34" charset="0"/>
              </a:rPr>
              <a:t> </a:t>
            </a:r>
            <a:r>
              <a:rPr lang="he-IL" sz="1200" u="sng" dirty="0">
                <a:latin typeface="Calibri" panose="020F0502020204030204" pitchFamily="34" charset="0"/>
                <a:cs typeface="Calibri" panose="020F0502020204030204" pitchFamily="34" charset="0"/>
              </a:rPr>
              <a:t>(לחץ על התמונה)</a:t>
            </a:r>
            <a:endParaRPr lang="he-IL" sz="2800" u="sng" dirty="0">
              <a:latin typeface="Calibri" panose="020F0502020204030204" pitchFamily="34" charset="0"/>
              <a:cs typeface="Calibri" panose="020F0502020204030204" pitchFamily="34" charset="0"/>
            </a:endParaRPr>
          </a:p>
        </p:txBody>
      </p:sp>
      <p:sp>
        <p:nvSpPr>
          <p:cNvPr id="20" name="מלבן: מסגרת משופעת 19">
            <a:hlinkClick r:id="rId11"/>
            <a:extLst>
              <a:ext uri="{FF2B5EF4-FFF2-40B4-BE49-F238E27FC236}">
                <a16:creationId xmlns:a16="http://schemas.microsoft.com/office/drawing/2014/main" id="{EBF012D2-3758-4C3C-AEB4-9E678442543E}"/>
              </a:ext>
            </a:extLst>
          </p:cNvPr>
          <p:cNvSpPr/>
          <p:nvPr/>
        </p:nvSpPr>
        <p:spPr>
          <a:xfrm>
            <a:off x="2297771" y="1504434"/>
            <a:ext cx="1875218" cy="483833"/>
          </a:xfrm>
          <a:prstGeom prst="bevel">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en-US" sz="1600" dirty="0">
              <a:latin typeface="Calibri" panose="020F0502020204030204" pitchFamily="34" charset="0"/>
              <a:cs typeface="Calibri" panose="020F0502020204030204" pitchFamily="34" charset="0"/>
            </a:endParaRPr>
          </a:p>
          <a:p>
            <a:pPr algn="ctr"/>
            <a:r>
              <a:rPr lang="en-US" sz="1600" dirty="0">
                <a:latin typeface="Calibri" panose="020F0502020204030204" pitchFamily="34" charset="0"/>
                <a:cs typeface="Calibri" panose="020F0502020204030204" pitchFamily="34" charset="0"/>
              </a:rPr>
              <a:t>GitHub </a:t>
            </a:r>
            <a:r>
              <a:rPr lang="en-US" sz="1600" dirty="0"/>
              <a:t>Repository</a:t>
            </a:r>
          </a:p>
          <a:p>
            <a:pPr algn="ctr"/>
            <a:endParaRPr lang="he-IL" sz="1600" dirty="0">
              <a:latin typeface="Calibri" panose="020F0502020204030204" pitchFamily="34" charset="0"/>
              <a:cs typeface="Calibri" panose="020F0502020204030204" pitchFamily="34" charset="0"/>
            </a:endParaRPr>
          </a:p>
        </p:txBody>
      </p:sp>
      <p:sp>
        <p:nvSpPr>
          <p:cNvPr id="22" name="מלבן: מסגרת משופעת 21">
            <a:hlinkClick r:id="rId12"/>
            <a:extLst>
              <a:ext uri="{FF2B5EF4-FFF2-40B4-BE49-F238E27FC236}">
                <a16:creationId xmlns:a16="http://schemas.microsoft.com/office/drawing/2014/main" id="{16FA5BAC-9169-4ED5-8449-4EDA46316E97}"/>
              </a:ext>
            </a:extLst>
          </p:cNvPr>
          <p:cNvSpPr/>
          <p:nvPr/>
        </p:nvSpPr>
        <p:spPr>
          <a:xfrm>
            <a:off x="7463304" y="2231219"/>
            <a:ext cx="3384357" cy="732976"/>
          </a:xfrm>
          <a:prstGeom prst="bevel">
            <a:avLst/>
          </a:prstGeom>
        </p:spPr>
        <p:style>
          <a:lnRef idx="1">
            <a:schemeClr val="dk1"/>
          </a:lnRef>
          <a:fillRef idx="2">
            <a:schemeClr val="dk1"/>
          </a:fillRef>
          <a:effectRef idx="1">
            <a:schemeClr val="dk1"/>
          </a:effectRef>
          <a:fontRef idx="minor">
            <a:schemeClr val="dk1"/>
          </a:fontRef>
        </p:style>
        <p:txBody>
          <a:bodyPr rtlCol="1" anchor="ctr"/>
          <a:lstStyle/>
          <a:p>
            <a:pPr algn="ctr"/>
            <a:r>
              <a:rPr lang="he-IL" dirty="0">
                <a:solidFill>
                  <a:schemeClr val="bg1"/>
                </a:solidFill>
                <a:latin typeface="Calibri" panose="020F0502020204030204" pitchFamily="34" charset="0"/>
                <a:cs typeface="Calibri" panose="020F0502020204030204" pitchFamily="34" charset="0"/>
              </a:rPr>
              <a:t>לינק לסרטון השיווקי</a:t>
            </a:r>
            <a:br>
              <a:rPr lang="en-US" dirty="0">
                <a:latin typeface="Calibri" panose="020F0502020204030204" pitchFamily="34" charset="0"/>
                <a:cs typeface="Calibri" panose="020F0502020204030204" pitchFamily="34" charset="0"/>
              </a:rPr>
            </a:br>
            <a:endParaRPr lang="he-IL" dirty="0">
              <a:latin typeface="Calibri" panose="020F0502020204030204" pitchFamily="34" charset="0"/>
              <a:cs typeface="Calibri" panose="020F0502020204030204" pitchFamily="34" charset="0"/>
            </a:endParaRPr>
          </a:p>
        </p:txBody>
      </p:sp>
      <p:sp>
        <p:nvSpPr>
          <p:cNvPr id="23" name="מלבן: מסגרת משופעת 22">
            <a:hlinkClick r:id="rId13"/>
            <a:extLst>
              <a:ext uri="{FF2B5EF4-FFF2-40B4-BE49-F238E27FC236}">
                <a16:creationId xmlns:a16="http://schemas.microsoft.com/office/drawing/2014/main" id="{CC5F1474-B744-4D4A-896D-8DBEABB3F67A}"/>
              </a:ext>
            </a:extLst>
          </p:cNvPr>
          <p:cNvSpPr/>
          <p:nvPr/>
        </p:nvSpPr>
        <p:spPr>
          <a:xfrm>
            <a:off x="2564352" y="2228091"/>
            <a:ext cx="3384357" cy="739231"/>
          </a:xfrm>
          <a:prstGeom prst="bevel">
            <a:avLst/>
          </a:prstGeom>
        </p:spPr>
        <p:style>
          <a:lnRef idx="1">
            <a:schemeClr val="dk1"/>
          </a:lnRef>
          <a:fillRef idx="2">
            <a:schemeClr val="dk1"/>
          </a:fillRef>
          <a:effectRef idx="1">
            <a:schemeClr val="dk1"/>
          </a:effectRef>
          <a:fontRef idx="minor">
            <a:schemeClr val="dk1"/>
          </a:fontRef>
        </p:style>
        <p:txBody>
          <a:bodyPr rtlCol="1" anchor="ctr"/>
          <a:lstStyle/>
          <a:p>
            <a:pPr algn="ctr"/>
            <a:r>
              <a:rPr lang="he-IL" dirty="0">
                <a:solidFill>
                  <a:schemeClr val="bg1"/>
                </a:solidFill>
                <a:latin typeface="Calibri" panose="020F0502020204030204" pitchFamily="34" charset="0"/>
                <a:cs typeface="Calibri" panose="020F0502020204030204" pitchFamily="34" charset="0"/>
              </a:rPr>
              <a:t>לינק לסרטון הטכני</a:t>
            </a:r>
            <a:br>
              <a:rPr lang="en-US" dirty="0">
                <a:solidFill>
                  <a:schemeClr val="bg1"/>
                </a:solidFill>
                <a:latin typeface="Calibri" panose="020F0502020204030204" pitchFamily="34" charset="0"/>
                <a:cs typeface="Calibri" panose="020F0502020204030204" pitchFamily="34" charset="0"/>
              </a:rPr>
            </a:br>
            <a:endParaRPr lang="he-IL"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9171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ציין מיקום תוכן 2">
            <a:extLst>
              <a:ext uri="{FF2B5EF4-FFF2-40B4-BE49-F238E27FC236}">
                <a16:creationId xmlns:a16="http://schemas.microsoft.com/office/drawing/2014/main" id="{2A378F71-598A-4551-AD8A-D09E4FCEAD97}"/>
              </a:ext>
            </a:extLst>
          </p:cNvPr>
          <p:cNvSpPr txBox="1">
            <a:spLocks/>
          </p:cNvSpPr>
          <p:nvPr/>
        </p:nvSpPr>
        <p:spPr>
          <a:xfrm>
            <a:off x="3707476" y="478069"/>
            <a:ext cx="5341181"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נספחים</a:t>
            </a:r>
          </a:p>
        </p:txBody>
      </p:sp>
      <p:graphicFrame>
        <p:nvGraphicFramePr>
          <p:cNvPr id="12" name="אובייקט 11">
            <a:extLst>
              <a:ext uri="{FF2B5EF4-FFF2-40B4-BE49-F238E27FC236}">
                <a16:creationId xmlns:a16="http://schemas.microsoft.com/office/drawing/2014/main" id="{46BBC488-C79B-4FCE-B283-2B2414AB0C56}"/>
              </a:ext>
            </a:extLst>
          </p:cNvPr>
          <p:cNvGraphicFramePr>
            <a:graphicFrameLocks noChangeAspect="1"/>
          </p:cNvGraphicFramePr>
          <p:nvPr>
            <p:extLst/>
          </p:nvPr>
        </p:nvGraphicFramePr>
        <p:xfrm>
          <a:off x="2032000" y="719138"/>
          <a:ext cx="5574145" cy="5418137"/>
        </p:xfrm>
        <a:graphic>
          <a:graphicData uri="http://schemas.openxmlformats.org/presentationml/2006/ole">
            <mc:AlternateContent xmlns:mc="http://schemas.openxmlformats.org/markup-compatibility/2006">
              <mc:Choice xmlns:v="urn:schemas-microsoft-com:vml" Requires="v">
                <p:oleObj spid="_x0000_s7175" name="Acrobat Document" r:id="rId3" imgW="0" imgH="0" progId="AcroExch.Document.DC">
                  <p:embed/>
                </p:oleObj>
              </mc:Choice>
              <mc:Fallback>
                <p:oleObj name="Acrobat Document" r:id="rId3" imgW="0" imgH="0" progId="AcroExch.Document.DC">
                  <p:embed/>
                  <p:pic>
                    <p:nvPicPr>
                      <p:cNvPr id="12" name="אובייקט 11">
                        <a:extLst>
                          <a:ext uri="{FF2B5EF4-FFF2-40B4-BE49-F238E27FC236}">
                            <a16:creationId xmlns:a16="http://schemas.microsoft.com/office/drawing/2014/main" id="{46BBC488-C79B-4FCE-B283-2B2414AB0C56}"/>
                          </a:ext>
                        </a:extLst>
                      </p:cNvPr>
                      <p:cNvPicPr/>
                      <p:nvPr/>
                    </p:nvPicPr>
                    <p:blipFill/>
                    <p:spPr>
                      <a:xfrm>
                        <a:off x="2032000" y="719138"/>
                        <a:ext cx="5574145" cy="5418137"/>
                      </a:xfrm>
                      <a:prstGeom prst="rect">
                        <a:avLst/>
                      </a:prstGeom>
                    </p:spPr>
                  </p:pic>
                </p:oleObj>
              </mc:Fallback>
            </mc:AlternateContent>
          </a:graphicData>
        </a:graphic>
      </p:graphicFrame>
      <p:sp>
        <p:nvSpPr>
          <p:cNvPr id="5" name="מציין מיקום תוכן 2">
            <a:extLst>
              <a:ext uri="{FF2B5EF4-FFF2-40B4-BE49-F238E27FC236}">
                <a16:creationId xmlns:a16="http://schemas.microsoft.com/office/drawing/2014/main" id="{593AC4E1-48DE-4080-9F74-93CAEEFDD8FB}"/>
              </a:ext>
            </a:extLst>
          </p:cNvPr>
          <p:cNvSpPr txBox="1">
            <a:spLocks/>
          </p:cNvSpPr>
          <p:nvPr/>
        </p:nvSpPr>
        <p:spPr>
          <a:xfrm>
            <a:off x="2236124" y="1536556"/>
            <a:ext cx="9342373" cy="3542520"/>
          </a:xfrm>
          <a:prstGeom prst="rect">
            <a:avLst/>
          </a:prstGeom>
        </p:spPr>
        <p:txBody>
          <a:bodyPr vert="horz" lIns="91440" tIns="45720" rIns="91440" bIns="45720" rtlCol="0">
            <a:normAutofit fontScale="92500" lnSpcReduction="2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None/>
            </a:pPr>
            <a:r>
              <a:rPr lang="he-IL" sz="3200" b="1" dirty="0">
                <a:latin typeface="Calibri" panose="020F0502020204030204" pitchFamily="34" charset="0"/>
                <a:cs typeface="Calibri" panose="020F0502020204030204" pitchFamily="34" charset="0"/>
              </a:rPr>
              <a:t>לינקים:</a:t>
            </a:r>
          </a:p>
          <a:p>
            <a:pPr marL="0" indent="0">
              <a:buNone/>
            </a:pPr>
            <a:endParaRPr lang="he-IL" sz="3200" b="1" dirty="0">
              <a:latin typeface="Calibri" panose="020F0502020204030204" pitchFamily="34" charset="0"/>
              <a:cs typeface="Calibri" panose="020F0502020204030204" pitchFamily="34" charset="0"/>
            </a:endParaRPr>
          </a:p>
          <a:p>
            <a:r>
              <a:rPr lang="he-IL" sz="2800" dirty="0">
                <a:latin typeface="Calibri" panose="020F0502020204030204" pitchFamily="34" charset="0"/>
                <a:cs typeface="Calibri" panose="020F0502020204030204" pitchFamily="34" charset="0"/>
              </a:rPr>
              <a:t>סרטון שיווקי: </a:t>
            </a:r>
            <a:r>
              <a:rPr lang="en-US" sz="2800" dirty="0">
                <a:latin typeface="Calibri" panose="020F0502020204030204" pitchFamily="34" charset="0"/>
                <a:cs typeface="Calibri" panose="020F0502020204030204" pitchFamily="34" charset="0"/>
              </a:rPr>
              <a:t>https://youtu.be/2SHyAJCcq0I</a:t>
            </a:r>
            <a:endParaRPr lang="he-IL" sz="2800" dirty="0">
              <a:latin typeface="Calibri" panose="020F0502020204030204" pitchFamily="34" charset="0"/>
              <a:cs typeface="Calibri" panose="020F0502020204030204" pitchFamily="34" charset="0"/>
            </a:endParaRPr>
          </a:p>
          <a:p>
            <a:r>
              <a:rPr lang="he-IL" sz="2800" dirty="0">
                <a:latin typeface="Calibri" panose="020F0502020204030204" pitchFamily="34" charset="0"/>
                <a:cs typeface="Calibri" panose="020F0502020204030204" pitchFamily="34" charset="0"/>
              </a:rPr>
              <a:t>סרטון טכני:</a:t>
            </a:r>
            <a:r>
              <a:rPr lang="en-US" sz="2800" dirty="0">
                <a:latin typeface="Calibri" panose="020F0502020204030204" pitchFamily="34" charset="0"/>
                <a:cs typeface="Calibri" panose="020F0502020204030204" pitchFamily="34" charset="0"/>
              </a:rPr>
              <a:t>https://youtu.be/c0UQWnI7aQ8</a:t>
            </a:r>
            <a:endParaRPr lang="he-IL" sz="24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GitHub</a:t>
            </a:r>
            <a:r>
              <a:rPr lang="he-IL" sz="2800" dirty="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hlinkClick r:id="rId4"/>
              </a:rPr>
              <a:t>https://github.com/meiranga/FamilyBox.git</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QR</a:t>
            </a:r>
            <a:r>
              <a:rPr lang="he-IL" sz="2800" dirty="0">
                <a:latin typeface="Calibri" panose="020F0502020204030204" pitchFamily="34" charset="0"/>
                <a:cs typeface="Calibri" panose="020F0502020204030204" pitchFamily="34" charset="0"/>
              </a:rPr>
              <a:t>:</a:t>
            </a:r>
            <a:endParaRPr lang="en-US" sz="2800" dirty="0">
              <a:latin typeface="Calibri" panose="020F0502020204030204" pitchFamily="34" charset="0"/>
              <a:cs typeface="Calibri" panose="020F0502020204030204" pitchFamily="34" charset="0"/>
            </a:endParaRPr>
          </a:p>
          <a:p>
            <a:pPr marL="0" indent="0">
              <a:buNone/>
            </a:pPr>
            <a:br>
              <a:rPr lang="en-US" sz="2800" dirty="0">
                <a:latin typeface="Calibri" panose="020F0502020204030204" pitchFamily="34" charset="0"/>
                <a:cs typeface="Calibri" panose="020F0502020204030204" pitchFamily="34" charset="0"/>
              </a:rPr>
            </a:br>
            <a:endParaRPr lang="he-IL" sz="2800" dirty="0">
              <a:latin typeface="Calibri" panose="020F0502020204030204" pitchFamily="34" charset="0"/>
              <a:cs typeface="Calibri" panose="020F0502020204030204" pitchFamily="34" charset="0"/>
            </a:endParaRPr>
          </a:p>
          <a:p>
            <a:pPr marL="0" indent="0" algn="ctr">
              <a:buFont typeface="Franklin Gothic Book" panose="020B0503020102020204" pitchFamily="34" charset="0"/>
              <a:buNone/>
            </a:pPr>
            <a:endParaRPr lang="he-IL" sz="3200" b="1" dirty="0">
              <a:latin typeface="Calibri" panose="020F0502020204030204" pitchFamily="34" charset="0"/>
              <a:cs typeface="Calibri" panose="020F0502020204030204" pitchFamily="34" charset="0"/>
            </a:endParaRPr>
          </a:p>
        </p:txBody>
      </p:sp>
      <p:pic>
        <p:nvPicPr>
          <p:cNvPr id="6" name="תמונה 5">
            <a:extLst>
              <a:ext uri="{FF2B5EF4-FFF2-40B4-BE49-F238E27FC236}">
                <a16:creationId xmlns:a16="http://schemas.microsoft.com/office/drawing/2014/main" id="{FE206E04-3205-4154-920F-A86CD3FF91F8}"/>
              </a:ext>
            </a:extLst>
          </p:cNvPr>
          <p:cNvPicPr>
            <a:picLocks noChangeAspect="1"/>
          </p:cNvPicPr>
          <p:nvPr/>
        </p:nvPicPr>
        <p:blipFill>
          <a:blip r:embed="rId5"/>
          <a:stretch>
            <a:fillRect/>
          </a:stretch>
        </p:blipFill>
        <p:spPr>
          <a:xfrm>
            <a:off x="9539323" y="3826495"/>
            <a:ext cx="958720" cy="958720"/>
          </a:xfrm>
          <a:prstGeom prst="rect">
            <a:avLst/>
          </a:prstGeom>
        </p:spPr>
      </p:pic>
    </p:spTree>
    <p:extLst>
      <p:ext uri="{BB962C8B-B14F-4D97-AF65-F5344CB8AC3E}">
        <p14:creationId xmlns:p14="http://schemas.microsoft.com/office/powerpoint/2010/main" val="2456036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ª××¦××ª ×ª××× × ×¢×××¨ âªfamily techâ¬â">
            <a:extLst>
              <a:ext uri="{FF2B5EF4-FFF2-40B4-BE49-F238E27FC236}">
                <a16:creationId xmlns:a16="http://schemas.microsoft.com/office/drawing/2014/main" id="{24D88CB1-A515-4CD8-97DD-7AA019C3A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75" y="1488268"/>
            <a:ext cx="6900380" cy="3881463"/>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כותרת 1"/>
          <p:cNvSpPr>
            <a:spLocks noGrp="1"/>
          </p:cNvSpPr>
          <p:nvPr>
            <p:ph type="title"/>
          </p:nvPr>
        </p:nvSpPr>
        <p:spPr>
          <a:xfrm>
            <a:off x="8471424" y="1110883"/>
            <a:ext cx="3053039" cy="535038"/>
          </a:xfrm>
        </p:spPr>
        <p:txBody>
          <a:bodyPr anchor="b">
            <a:normAutofit/>
          </a:bodyPr>
          <a:lstStyle/>
          <a:p>
            <a:pPr algn="r"/>
            <a:r>
              <a:rPr lang="he-IL" sz="3200" b="1" dirty="0">
                <a:latin typeface="Calibri" panose="020F0502020204030204" pitchFamily="34" charset="0"/>
                <a:cs typeface="Calibri" panose="020F0502020204030204" pitchFamily="34" charset="0"/>
              </a:rPr>
              <a:t>רקע</a:t>
            </a:r>
          </a:p>
        </p:txBody>
      </p:sp>
      <p:sp>
        <p:nvSpPr>
          <p:cNvPr id="3" name="מציין מיקום תוכן 2"/>
          <p:cNvSpPr>
            <a:spLocks noGrp="1"/>
          </p:cNvSpPr>
          <p:nvPr>
            <p:ph idx="1"/>
          </p:nvPr>
        </p:nvSpPr>
        <p:spPr>
          <a:xfrm>
            <a:off x="8562109" y="1717710"/>
            <a:ext cx="2962353" cy="4408769"/>
          </a:xfrm>
        </p:spPr>
        <p:txBody>
          <a:bodyPr>
            <a:normAutofit/>
          </a:bodyPr>
          <a:lstStyle/>
          <a:p>
            <a:pPr marL="0" indent="0">
              <a:lnSpc>
                <a:spcPct val="150000"/>
              </a:lnSpc>
              <a:buNone/>
            </a:pPr>
            <a:r>
              <a:rPr lang="he-IL" sz="1500" dirty="0">
                <a:latin typeface="Calibri" panose="020F0502020204030204" pitchFamily="34" charset="0"/>
                <a:cs typeface="Calibri" panose="020F0502020204030204" pitchFamily="34" charset="0"/>
              </a:rPr>
              <a:t>הנושא עליו התבססה הסדנה הוא התא המשפחתי והקשר בין הורים וילדים בעידן של היום:</a:t>
            </a:r>
          </a:p>
          <a:p>
            <a:pPr marL="0" indent="0">
              <a:lnSpc>
                <a:spcPct val="150000"/>
              </a:lnSpc>
              <a:buNone/>
            </a:pPr>
            <a:r>
              <a:rPr lang="he-IL" sz="1500" dirty="0">
                <a:latin typeface="Calibri" panose="020F0502020204030204" pitchFamily="34" charset="0"/>
                <a:cs typeface="Calibri" panose="020F0502020204030204" pitchFamily="34" charset="0"/>
              </a:rPr>
              <a:t>קל מאוד להבחין שהסמארטפונים והטכנולוגיה ״השתלטו״ לנו על החיים, וגילאי המשתמשים הולכים ונהיים צעירים יותר בכל שנה. השימוש של ילדים בסמארטפונים ואינטרנט במדינות מערביות גדל באופן ניכר משנה לשנה. </a:t>
            </a:r>
          </a:p>
        </p:txBody>
      </p:sp>
    </p:spTree>
    <p:extLst>
      <p:ext uri="{BB962C8B-B14F-4D97-AF65-F5344CB8AC3E}">
        <p14:creationId xmlns:p14="http://schemas.microsoft.com/office/powerpoint/2010/main" val="16886313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B9F89C22-0475-4427-B7C8-0269AD40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תמונה 4" descr="תמונה שמכילה צילום מסך&#10;&#10;תיאור שנוצר ברמת מהימנות גבוהה מאוד">
            <a:extLst>
              <a:ext uri="{FF2B5EF4-FFF2-40B4-BE49-F238E27FC236}">
                <a16:creationId xmlns:a16="http://schemas.microsoft.com/office/drawing/2014/main" id="{BB76811D-8234-431B-94BC-6A944600B0B5}"/>
              </a:ext>
            </a:extLst>
          </p:cNvPr>
          <p:cNvPicPr>
            <a:picLocks noChangeAspect="1"/>
          </p:cNvPicPr>
          <p:nvPr/>
        </p:nvPicPr>
        <p:blipFill>
          <a:blip r:embed="rId2"/>
          <a:stretch>
            <a:fillRect/>
          </a:stretch>
        </p:blipFill>
        <p:spPr>
          <a:xfrm rot="178336">
            <a:off x="7860602" y="3658871"/>
            <a:ext cx="4130930" cy="2893867"/>
          </a:xfrm>
          <a:prstGeom prst="rect">
            <a:avLst/>
          </a:prstGeom>
          <a:ln>
            <a:noFill/>
          </a:ln>
          <a:effectLst>
            <a:outerShdw blurRad="190500" algn="tl" rotWithShape="0">
              <a:srgbClr val="000000">
                <a:alpha val="70000"/>
              </a:srgbClr>
            </a:outerShdw>
          </a:effectLst>
        </p:spPr>
      </p:pic>
      <p:sp>
        <p:nvSpPr>
          <p:cNvPr id="2" name="כותרת 1"/>
          <p:cNvSpPr>
            <a:spLocks noGrp="1"/>
          </p:cNvSpPr>
          <p:nvPr>
            <p:ph type="title"/>
          </p:nvPr>
        </p:nvSpPr>
        <p:spPr>
          <a:xfrm>
            <a:off x="5384800" y="232267"/>
            <a:ext cx="1849303" cy="1839139"/>
          </a:xfrm>
        </p:spPr>
        <p:txBody>
          <a:bodyPr>
            <a:normAutofit fontScale="90000"/>
          </a:bodyPr>
          <a:lstStyle/>
          <a:p>
            <a:pPr algn="ctr"/>
            <a:r>
              <a:rPr lang="he-IL" sz="5400" b="1" dirty="0">
                <a:latin typeface="Calibri" panose="020F0502020204030204" pitchFamily="34" charset="0"/>
                <a:cs typeface="Calibri" panose="020F0502020204030204" pitchFamily="34" charset="0"/>
              </a:rPr>
              <a:t>קצת</a:t>
            </a:r>
            <a:br>
              <a:rPr lang="he-IL" sz="5400" b="1" dirty="0">
                <a:latin typeface="Calibri" panose="020F0502020204030204" pitchFamily="34" charset="0"/>
                <a:cs typeface="Calibri" panose="020F0502020204030204" pitchFamily="34" charset="0"/>
              </a:rPr>
            </a:br>
            <a:r>
              <a:rPr lang="he-IL" sz="5400" b="1" dirty="0">
                <a:latin typeface="Calibri" panose="020F0502020204030204" pitchFamily="34" charset="0"/>
                <a:cs typeface="Calibri" panose="020F0502020204030204" pitchFamily="34" charset="0"/>
              </a:rPr>
              <a:t>נתונים</a:t>
            </a:r>
          </a:p>
        </p:txBody>
      </p:sp>
      <p:pic>
        <p:nvPicPr>
          <p:cNvPr id="7" name="תמונה 6" descr="תמונה שמכילה צילום מסך&#10;&#10;תיאור שנוצר ברמת מהימנות גבוהה מאוד">
            <a:extLst>
              <a:ext uri="{FF2B5EF4-FFF2-40B4-BE49-F238E27FC236}">
                <a16:creationId xmlns:a16="http://schemas.microsoft.com/office/drawing/2014/main" id="{93EE0DF1-398C-4F1F-81CE-DA66C959C69E}"/>
              </a:ext>
            </a:extLst>
          </p:cNvPr>
          <p:cNvPicPr>
            <a:picLocks noChangeAspect="1"/>
          </p:cNvPicPr>
          <p:nvPr/>
        </p:nvPicPr>
        <p:blipFill>
          <a:blip r:embed="rId3"/>
          <a:stretch>
            <a:fillRect/>
          </a:stretch>
        </p:blipFill>
        <p:spPr>
          <a:xfrm>
            <a:off x="911086" y="311855"/>
            <a:ext cx="3635976" cy="25408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9" name="תמונה 8" descr="תמונה שמכילה צילום מסך&#10;&#10;תיאור שנוצר ברמת מהימנות גבוהה מאוד">
            <a:extLst>
              <a:ext uri="{FF2B5EF4-FFF2-40B4-BE49-F238E27FC236}">
                <a16:creationId xmlns:a16="http://schemas.microsoft.com/office/drawing/2014/main" id="{A821A1E2-1661-4531-8DE2-E99C6FF02626}"/>
              </a:ext>
            </a:extLst>
          </p:cNvPr>
          <p:cNvPicPr>
            <a:picLocks noChangeAspect="1"/>
          </p:cNvPicPr>
          <p:nvPr/>
        </p:nvPicPr>
        <p:blipFill>
          <a:blip r:embed="rId4"/>
          <a:stretch>
            <a:fillRect/>
          </a:stretch>
        </p:blipFill>
        <p:spPr>
          <a:xfrm>
            <a:off x="1167272" y="3677234"/>
            <a:ext cx="3498460" cy="2540838"/>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1" name="תמונה 10" descr="תמונה שמכילה צילום מסך&#10;&#10;תיאור שנוצר ברמת מהימנות גבוהה מאוד">
            <a:extLst>
              <a:ext uri="{FF2B5EF4-FFF2-40B4-BE49-F238E27FC236}">
                <a16:creationId xmlns:a16="http://schemas.microsoft.com/office/drawing/2014/main" id="{C13D2628-ABF5-4AE5-B075-80E381C14F61}"/>
              </a:ext>
            </a:extLst>
          </p:cNvPr>
          <p:cNvPicPr>
            <a:picLocks noChangeAspect="1"/>
          </p:cNvPicPr>
          <p:nvPr/>
        </p:nvPicPr>
        <p:blipFill>
          <a:blip r:embed="rId5"/>
          <a:stretch>
            <a:fillRect/>
          </a:stretch>
        </p:blipFill>
        <p:spPr>
          <a:xfrm>
            <a:off x="7939930" y="200109"/>
            <a:ext cx="3972277" cy="27758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מציין מיקום תוכן 2">
            <a:extLst>
              <a:ext uri="{FF2B5EF4-FFF2-40B4-BE49-F238E27FC236}">
                <a16:creationId xmlns:a16="http://schemas.microsoft.com/office/drawing/2014/main" id="{51B36F9E-B076-4B85-BB15-8044784B63D6}"/>
              </a:ext>
            </a:extLst>
          </p:cNvPr>
          <p:cNvSpPr>
            <a:spLocks noGrp="1"/>
          </p:cNvSpPr>
          <p:nvPr>
            <p:ph idx="1"/>
          </p:nvPr>
        </p:nvSpPr>
        <p:spPr>
          <a:xfrm>
            <a:off x="4879571" y="1739640"/>
            <a:ext cx="2790112" cy="4910668"/>
          </a:xfrm>
        </p:spPr>
        <p:txBody>
          <a:bodyPr>
            <a:normAutofit fontScale="77500" lnSpcReduction="20000"/>
          </a:bodyPr>
          <a:lstStyle/>
          <a:p>
            <a:pPr marL="0" indent="0">
              <a:lnSpc>
                <a:spcPct val="150000"/>
              </a:lnSpc>
              <a:buNone/>
            </a:pPr>
            <a:r>
              <a:rPr lang="he-IL" sz="1600" dirty="0">
                <a:latin typeface="Calibri" panose="020F0502020204030204" pitchFamily="34" charset="0"/>
                <a:cs typeface="Calibri" panose="020F0502020204030204" pitchFamily="34" charset="0"/>
              </a:rPr>
              <a:t>ניתן לראות שבקרב ילדים בגילאי </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9-16 ישנו שימוש גבוהה יותר </a:t>
            </a:r>
            <a:r>
              <a:rPr lang="he-IL" sz="1600" dirty="0" err="1">
                <a:latin typeface="Calibri" panose="020F0502020204030204" pitchFamily="34" charset="0"/>
                <a:cs typeface="Calibri" panose="020F0502020204030204" pitchFamily="34" charset="0"/>
              </a:rPr>
              <a:t>בסמארטפון</a:t>
            </a:r>
            <a:r>
              <a:rPr lang="he-IL" sz="1600" dirty="0">
                <a:latin typeface="Calibri" panose="020F0502020204030204" pitchFamily="34" charset="0"/>
                <a:cs typeface="Calibri" panose="020F0502020204030204" pitchFamily="34" charset="0"/>
              </a:rPr>
              <a:t> מאשר </a:t>
            </a:r>
            <a:r>
              <a:rPr lang="he-IL" sz="1600" dirty="0" err="1">
                <a:latin typeface="Calibri" panose="020F0502020204030204" pitchFamily="34" charset="0"/>
                <a:cs typeface="Calibri" panose="020F0502020204030204" pitchFamily="34" charset="0"/>
              </a:rPr>
              <a:t>בטאבלט</a:t>
            </a:r>
            <a:r>
              <a:rPr lang="he-IL" sz="1600" dirty="0">
                <a:latin typeface="Calibri" panose="020F0502020204030204" pitchFamily="34" charset="0"/>
                <a:cs typeface="Calibri" panose="020F0502020204030204" pitchFamily="34" charset="0"/>
              </a:rPr>
              <a:t>. בצרפת – במשך תקופה שנמדדה עלי פני 3 שנים עלה זמן השימוש הממוצע השבועי הממוצע בכ-40 דקות בשבוע (בקרב ילדים בגילאי 1-19). כמו כן באחוז גבוהה ממדינות מערביות כשילדים משתמשים </a:t>
            </a:r>
            <a:r>
              <a:rPr lang="he-IL" sz="1600" dirty="0" err="1">
                <a:latin typeface="Calibri" panose="020F0502020204030204" pitchFamily="34" charset="0"/>
                <a:cs typeface="Calibri" panose="020F0502020204030204" pitchFamily="34" charset="0"/>
              </a:rPr>
              <a:t>בסמארטפון</a:t>
            </a:r>
            <a:r>
              <a:rPr lang="he-IL" sz="1600" dirty="0">
                <a:latin typeface="Calibri" panose="020F0502020204030204" pitchFamily="34" charset="0"/>
                <a:cs typeface="Calibri" panose="020F0502020204030204" pitchFamily="34" charset="0"/>
              </a:rPr>
              <a:t> הם עושים זאת בחדר פרטי לפחות במחצית מהזמן היחס לזמן שהם עושים זאת ברחבי הבית. בניו זילנד כ-51% בקרב ילדים בגילאי 6-14 משתמשים באינטרנט.</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בבחינת מגמות אלו ניתן לראות שישנה עליה קבועה בכמות השימוש של בני נוער באינטרנט, ילדים מקבלים </a:t>
            </a:r>
            <a:r>
              <a:rPr lang="he-IL" sz="1600" dirty="0" err="1">
                <a:latin typeface="Calibri" panose="020F0502020204030204" pitchFamily="34" charset="0"/>
                <a:cs typeface="Calibri" panose="020F0502020204030204" pitchFamily="34" charset="0"/>
              </a:rPr>
              <a:t>סמארטפון</a:t>
            </a:r>
            <a:r>
              <a:rPr lang="he-IL" sz="1600" dirty="0">
                <a:latin typeface="Calibri" panose="020F0502020204030204" pitchFamily="34" charset="0"/>
                <a:cs typeface="Calibri" panose="020F0502020204030204" pitchFamily="34" charset="0"/>
              </a:rPr>
              <a:t> מגיל צעיר יותר וכתוצאה מכך מבלים פחות זמן עם ההורים, בלמידה ובעשייה אחרת.</a:t>
            </a:r>
            <a:br>
              <a:rPr lang="en-US" sz="1600" dirty="0">
                <a:latin typeface="Calibri" panose="020F0502020204030204" pitchFamily="34" charset="0"/>
                <a:cs typeface="Calibri" panose="020F0502020204030204" pitchFamily="34" charset="0"/>
              </a:rPr>
            </a:br>
            <a:r>
              <a:rPr lang="he-IL" sz="1600" dirty="0">
                <a:latin typeface="Calibri" panose="020F0502020204030204" pitchFamily="34" charset="0"/>
                <a:cs typeface="Calibri" panose="020F0502020204030204" pitchFamily="34" charset="0"/>
              </a:rPr>
              <a:t>נתונים אלו מצביעים על כך שקיים פוטנציאל לנתח שוק גדול (הורים לילדים בגילאי 6-12) ושיש צורך </a:t>
            </a:r>
            <a:r>
              <a:rPr lang="he-IL" sz="1600" dirty="0" err="1">
                <a:latin typeface="Calibri" panose="020F0502020204030204" pitchFamily="34" charset="0"/>
                <a:cs typeface="Calibri" panose="020F0502020204030204" pitchFamily="34" charset="0"/>
              </a:rPr>
              <a:t>אמיתי</a:t>
            </a:r>
            <a:r>
              <a:rPr lang="he-IL" sz="1600" dirty="0">
                <a:latin typeface="Calibri" panose="020F0502020204030204" pitchFamily="34" charset="0"/>
                <a:cs typeface="Calibri" panose="020F0502020204030204" pitchFamily="34" charset="0"/>
              </a:rPr>
              <a:t> בפלטפורמה שתיתן פתרון לבעיה וכמו גן ישנו פוטנציאל עסקי כדאי במיזם. </a:t>
            </a:r>
            <a:endParaRPr lang="he-IL"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5593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950167" y="1739640"/>
            <a:ext cx="10998200" cy="4910668"/>
          </a:xfrm>
        </p:spPr>
        <p:txBody>
          <a:bodyPr>
            <a:normAutofit fontScale="92500" lnSpcReduction="20000"/>
          </a:bodyPr>
          <a:lstStyle/>
          <a:p>
            <a:pPr marL="0" indent="0">
              <a:lnSpc>
                <a:spcPct val="150000"/>
              </a:lnSpc>
              <a:buNone/>
            </a:pPr>
            <a:r>
              <a:rPr lang="he-IL" sz="2400" b="1" dirty="0">
                <a:latin typeface="Calibri" panose="020F0502020204030204" pitchFamily="34" charset="0"/>
                <a:cs typeface="Calibri" panose="020F0502020204030204" pitchFamily="34" charset="0"/>
              </a:rPr>
              <a:t>הבעיה</a:t>
            </a:r>
            <a:r>
              <a:rPr lang="he-IL" sz="2400" dirty="0">
                <a:latin typeface="Calibri" panose="020F0502020204030204" pitchFamily="34" charset="0"/>
                <a:cs typeface="Calibri" panose="020F0502020204030204" pitchFamily="34" charset="0"/>
              </a:rPr>
              <a:t> שנובעת מכך היא  שהשיח בין בני המשפחה וזמן האיכות הצטמצמו רבות. צורך נוסף שתמיד היה קיים הוא עזרה של הילדים במטלות הבית היומיומיות והשקעה בלימודים.</a:t>
            </a:r>
            <a:br>
              <a:rPr lang="en-US" sz="2400" dirty="0">
                <a:latin typeface="Calibri" panose="020F0502020204030204" pitchFamily="34" charset="0"/>
                <a:cs typeface="Calibri" panose="020F0502020204030204" pitchFamily="34" charset="0"/>
              </a:rPr>
            </a:br>
            <a:r>
              <a:rPr lang="he-IL" sz="2400" dirty="0">
                <a:latin typeface="Calibri" panose="020F0502020204030204" pitchFamily="34" charset="0"/>
                <a:cs typeface="Calibri" panose="020F0502020204030204" pitchFamily="34" charset="0"/>
              </a:rPr>
              <a:t>שאיפת ההורים היא לחנך את ילדיהם מגיל צעיר ולהקנות להם ערכים יקרי ערך, משימה שלעיתים קשה לביצוע בשלט רחוק מהעבודה. בנוסף, גם בזמן בבית הילדים מבלים רבות אינטרנט ובמשחקי במחשב </a:t>
            </a:r>
            <a:r>
              <a:rPr lang="he-IL" sz="2400" dirty="0" err="1">
                <a:latin typeface="Calibri" panose="020F0502020204030204" pitchFamily="34" charset="0"/>
                <a:cs typeface="Calibri" panose="020F0502020204030204" pitchFamily="34" charset="0"/>
              </a:rPr>
              <a:t>ובסמארטפון</a:t>
            </a:r>
            <a:r>
              <a:rPr lang="he-IL" sz="2400" dirty="0">
                <a:latin typeface="Calibri" panose="020F0502020204030204" pitchFamily="34" charset="0"/>
                <a:cs typeface="Calibri" panose="020F0502020204030204" pitchFamily="34" charset="0"/>
              </a:rPr>
              <a:t>.</a:t>
            </a:r>
          </a:p>
          <a:p>
            <a:pPr marL="0" indent="0">
              <a:lnSpc>
                <a:spcPct val="150000"/>
              </a:lnSpc>
              <a:buNone/>
            </a:pPr>
            <a:r>
              <a:rPr lang="he-IL" sz="2400" dirty="0">
                <a:latin typeface="Calibri" panose="020F0502020204030204" pitchFamily="34" charset="0"/>
                <a:cs typeface="Calibri" panose="020F0502020204030204" pitchFamily="34" charset="0"/>
              </a:rPr>
              <a:t>  </a:t>
            </a:r>
          </a:p>
          <a:p>
            <a:pPr marL="0" indent="0">
              <a:lnSpc>
                <a:spcPct val="150000"/>
              </a:lnSpc>
              <a:buNone/>
            </a:pPr>
            <a:r>
              <a:rPr lang="he-IL" sz="2400" b="1" dirty="0">
                <a:latin typeface="Calibri" panose="020F0502020204030204" pitchFamily="34" charset="0"/>
                <a:cs typeface="Calibri" panose="020F0502020204030204" pitchFamily="34" charset="0"/>
              </a:rPr>
              <a:t>ההשלכות של הבעיה על החברה </a:t>
            </a:r>
            <a:r>
              <a:rPr lang="he-IL" sz="2400" dirty="0">
                <a:latin typeface="Calibri" panose="020F0502020204030204" pitchFamily="34" charset="0"/>
                <a:cs typeface="Calibri" panose="020F0502020204030204" pitchFamily="34" charset="0"/>
              </a:rPr>
              <a:t>הזו היא שגדלים ילדים שעסוקים כל הזמן בעולם הדיגיטלי ופחות קשובים להוריהם שגם כך מבלים שעות רבות בעבודתם. דור ה-</a:t>
            </a:r>
            <a:r>
              <a:rPr lang="en-US" sz="2400" dirty="0">
                <a:latin typeface="Calibri" panose="020F0502020204030204" pitchFamily="34" charset="0"/>
                <a:cs typeface="Calibri" panose="020F0502020204030204" pitchFamily="34" charset="0"/>
              </a:rPr>
              <a:t>Y</a:t>
            </a:r>
            <a:r>
              <a:rPr lang="he-IL" sz="2400" dirty="0">
                <a:latin typeface="Calibri" panose="020F0502020204030204" pitchFamily="34" charset="0"/>
                <a:cs typeface="Calibri" panose="020F0502020204030204" pitchFamily="34" charset="0"/>
              </a:rPr>
              <a:t> פיתח את תרבות ה"מגיע לי" ולעיתים קרובות אינו מבין את הפירות שניתן לקצור בעבודה קשה ומסודרת, מנותק מהוריהם ואף נמנע מקשב ועזרה בבית והשקעה בלימודים. הוא נוטה לבזבז יותר זמן לבד בהשוואה לעבר ופחות מעורה בקשרים חברתיים וכושר גופני.</a:t>
            </a:r>
            <a:endParaRPr lang="he-IL" dirty="0">
              <a:latin typeface="Calibri" panose="020F0502020204030204" pitchFamily="34" charset="0"/>
              <a:cs typeface="Calibri" panose="020F0502020204030204" pitchFamily="34" charset="0"/>
            </a:endParaRPr>
          </a:p>
        </p:txBody>
      </p:sp>
      <p:pic>
        <p:nvPicPr>
          <p:cNvPr id="3074" name="Picture 2" descr="×ª××¦××ª ×ª××× × ×¢×××¨ âªTHE PROBLEMâ¬â">
            <a:extLst>
              <a:ext uri="{FF2B5EF4-FFF2-40B4-BE49-F238E27FC236}">
                <a16:creationId xmlns:a16="http://schemas.microsoft.com/office/drawing/2014/main" id="{112E09BC-4C28-457C-8DE9-F532AB89B4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2286" y="207692"/>
            <a:ext cx="5868955" cy="1743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287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3638F2F-4688-4030-B1CC-80272444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48C811F0-0ED8-4A7B-BFDE-6433C690ED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AAC19CEE-435E-4643-849E-5194A57437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כותרת 1"/>
          <p:cNvSpPr>
            <a:spLocks noGrp="1"/>
          </p:cNvSpPr>
          <p:nvPr>
            <p:ph type="title"/>
          </p:nvPr>
        </p:nvSpPr>
        <p:spPr>
          <a:xfrm>
            <a:off x="1118264" y="1354511"/>
            <a:ext cx="3559425" cy="4482564"/>
          </a:xfrm>
        </p:spPr>
        <p:txBody>
          <a:bodyPr>
            <a:normAutofit/>
          </a:bodyPr>
          <a:lstStyle/>
          <a:p>
            <a:r>
              <a:rPr lang="he-IL" sz="6000" b="1" dirty="0">
                <a:latin typeface="Calibri" panose="020F0502020204030204" pitchFamily="34" charset="0"/>
                <a:cs typeface="Calibri" panose="020F0502020204030204" pitchFamily="34" charset="0"/>
              </a:rPr>
              <a:t>הפתרון</a:t>
            </a:r>
            <a:endParaRPr lang="he-IL" b="1" dirty="0">
              <a:latin typeface="Calibri" panose="020F0502020204030204" pitchFamily="34" charset="0"/>
              <a:cs typeface="Calibri" panose="020F0502020204030204" pitchFamily="34" charset="0"/>
            </a:endParaRPr>
          </a:p>
        </p:txBody>
      </p:sp>
      <p:sp>
        <p:nvSpPr>
          <p:cNvPr id="3" name="מציין מיקום תוכן 2"/>
          <p:cNvSpPr>
            <a:spLocks noGrp="1"/>
          </p:cNvSpPr>
          <p:nvPr>
            <p:ph idx="1"/>
          </p:nvPr>
        </p:nvSpPr>
        <p:spPr>
          <a:xfrm>
            <a:off x="4531914" y="936952"/>
            <a:ext cx="7016620" cy="2722855"/>
          </a:xfrm>
        </p:spPr>
        <p:txBody>
          <a:bodyPr>
            <a:normAutofit fontScale="70000" lnSpcReduction="20000"/>
          </a:bodyPr>
          <a:lstStyle/>
          <a:p>
            <a:pPr marL="0" indent="0">
              <a:lnSpc>
                <a:spcPct val="170000"/>
              </a:lnSpc>
              <a:buNone/>
            </a:pPr>
            <a:r>
              <a:rPr lang="he-IL" b="1" dirty="0">
                <a:latin typeface="Calibri" panose="020F0502020204030204" pitchFamily="34" charset="0"/>
                <a:cs typeface="Calibri" panose="020F0502020204030204" pitchFamily="34" charset="0"/>
              </a:rPr>
              <a:t>בחרנו לנצל את המצב הקיים ולהפוך אותו מאיום על החברה להזדמנות ראויה בתנאים שנוצרו. </a:t>
            </a:r>
            <a:br>
              <a:rPr lang="en-US" b="1" dirty="0">
                <a:latin typeface="Calibri" panose="020F0502020204030204" pitchFamily="34" charset="0"/>
                <a:cs typeface="Calibri" panose="020F0502020204030204" pitchFamily="34" charset="0"/>
              </a:rPr>
            </a:br>
            <a:r>
              <a:rPr lang="he-IL" b="1" dirty="0">
                <a:latin typeface="Calibri" panose="020F0502020204030204" pitchFamily="34" charset="0"/>
                <a:cs typeface="Calibri" panose="020F0502020204030204" pitchFamily="34" charset="0"/>
              </a:rPr>
              <a:t>יצרנו מערכת בדיוק בשביל זה, תוך ניצול של המצב הקיים בו הילדים וההורים מבלים שעות רבות מול המסכים. המערכת תאפשר להורים לחלק מטלות לילדיהם בצורה דיגיטלית שתזכה את הילדים בנקודות ממש כמו בכל משחק </a:t>
            </a:r>
            <a:r>
              <a:rPr lang="he-IL" b="1" dirty="0" err="1">
                <a:latin typeface="Calibri" panose="020F0502020204030204" pitchFamily="34" charset="0"/>
                <a:cs typeface="Calibri" panose="020F0502020204030204" pitchFamily="34" charset="0"/>
              </a:rPr>
              <a:t>אמיתי</a:t>
            </a:r>
            <a:r>
              <a:rPr lang="he-IL" b="1" dirty="0">
                <a:latin typeface="Calibri" panose="020F0502020204030204" pitchFamily="34" charset="0"/>
                <a:cs typeface="Calibri" panose="020F0502020204030204" pitchFamily="34" charset="0"/>
              </a:rPr>
              <a:t> אחר, רק שכאן הם יוכלו הילדים ״לרכוש״ מתנות עם הנקודות בחנות המשפחתית, שבה ההורים אחראים על המתנות המוצעות.</a:t>
            </a:r>
            <a:br>
              <a:rPr lang="en-US" b="1" dirty="0">
                <a:latin typeface="Calibri" panose="020F0502020204030204" pitchFamily="34" charset="0"/>
                <a:cs typeface="Calibri" panose="020F0502020204030204" pitchFamily="34" charset="0"/>
              </a:rPr>
            </a:br>
            <a:r>
              <a:rPr lang="he-IL" b="1" dirty="0">
                <a:latin typeface="Calibri" panose="020F0502020204030204" pitchFamily="34" charset="0"/>
                <a:cs typeface="Calibri" panose="020F0502020204030204" pitchFamily="34" charset="0"/>
              </a:rPr>
              <a:t>יעילות המערכת תתבטא בכך שלילדים תהיה מוטיבציה פנימית לבצע את הדברים הפחות </a:t>
            </a:r>
            <a:r>
              <a:rPr lang="he-IL" b="1" dirty="0" err="1">
                <a:latin typeface="Calibri" panose="020F0502020204030204" pitchFamily="34" charset="0"/>
                <a:cs typeface="Calibri" panose="020F0502020204030204" pitchFamily="34" charset="0"/>
              </a:rPr>
              <a:t>כייפים</a:t>
            </a:r>
            <a:r>
              <a:rPr lang="he-IL" b="1" dirty="0">
                <a:latin typeface="Calibri" panose="020F0502020204030204" pitchFamily="34" charset="0"/>
                <a:cs typeface="Calibri" panose="020F0502020204030204" pitchFamily="34" charset="0"/>
              </a:rPr>
              <a:t> בידיעה שזו תזכה אותם במתנה לבחירתם ותייצר הצלחות קטנות שיובילו בעתיד </a:t>
            </a:r>
            <a:r>
              <a:rPr lang="he-IL" b="1" dirty="0" err="1">
                <a:latin typeface="Calibri" panose="020F0502020204030204" pitchFamily="34" charset="0"/>
                <a:cs typeface="Calibri" panose="020F0502020204030204" pitchFamily="34" charset="0"/>
              </a:rPr>
              <a:t>למיינדסט</a:t>
            </a:r>
            <a:r>
              <a:rPr lang="he-IL" b="1" dirty="0">
                <a:latin typeface="Calibri" panose="020F0502020204030204" pitchFamily="34" charset="0"/>
                <a:cs typeface="Calibri" panose="020F0502020204030204" pitchFamily="34" charset="0"/>
              </a:rPr>
              <a:t> חיובי ולהצלחות גדולות.  </a:t>
            </a:r>
          </a:p>
          <a:p>
            <a:pPr marL="0" indent="0">
              <a:buNone/>
            </a:pPr>
            <a:br>
              <a:rPr lang="en-US" sz="1400" dirty="0">
                <a:latin typeface="Calibri" panose="020F0502020204030204" pitchFamily="34" charset="0"/>
                <a:cs typeface="Calibri" panose="020F0502020204030204" pitchFamily="34" charset="0"/>
              </a:rPr>
            </a:br>
            <a:endParaRPr lang="he-IL" sz="1400" dirty="0">
              <a:latin typeface="Calibri" panose="020F0502020204030204" pitchFamily="34" charset="0"/>
              <a:cs typeface="Calibri" panose="020F0502020204030204" pitchFamily="34" charset="0"/>
            </a:endParaRPr>
          </a:p>
        </p:txBody>
      </p:sp>
      <p:sp>
        <p:nvSpPr>
          <p:cNvPr id="4" name="מלבן: פינות מעוגלות 3">
            <a:extLst>
              <a:ext uri="{FF2B5EF4-FFF2-40B4-BE49-F238E27FC236}">
                <a16:creationId xmlns:a16="http://schemas.microsoft.com/office/drawing/2014/main" id="{FF2BC8F3-ABD9-4EF4-A4AC-871C8FE869FE}"/>
              </a:ext>
            </a:extLst>
          </p:cNvPr>
          <p:cNvSpPr/>
          <p:nvPr/>
        </p:nvSpPr>
        <p:spPr>
          <a:xfrm>
            <a:off x="9578417" y="3401789"/>
            <a:ext cx="1970117" cy="2538091"/>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dirty="0">
                <a:latin typeface="Calibri" panose="020F0502020204030204" pitchFamily="34" charset="0"/>
                <a:cs typeface="Calibri" panose="020F0502020204030204" pitchFamily="34" charset="0"/>
              </a:rPr>
              <a:t>מטרתנו הראשונה</a:t>
            </a:r>
            <a:br>
              <a:rPr lang="en-US" dirty="0">
                <a:latin typeface="Calibri" panose="020F0502020204030204" pitchFamily="34" charset="0"/>
                <a:cs typeface="Calibri" panose="020F0502020204030204" pitchFamily="34" charset="0"/>
              </a:rPr>
            </a:br>
            <a:r>
              <a:rPr lang="he-IL" dirty="0">
                <a:latin typeface="Calibri" panose="020F0502020204030204" pitchFamily="34" charset="0"/>
                <a:cs typeface="Calibri" panose="020F0502020204030204" pitchFamily="34" charset="0"/>
              </a:rPr>
              <a:t>הילדים יעבירו חלק מזמן המסך שלהם ביעילות ובעשייה של מטלות הבית ומטלותיהם ללימודים.</a:t>
            </a:r>
            <a:endParaRPr lang="he-IL" dirty="0"/>
          </a:p>
        </p:txBody>
      </p:sp>
      <p:sp>
        <p:nvSpPr>
          <p:cNvPr id="13" name="מלבן: פינות מעוגלות 12">
            <a:extLst>
              <a:ext uri="{FF2B5EF4-FFF2-40B4-BE49-F238E27FC236}">
                <a16:creationId xmlns:a16="http://schemas.microsoft.com/office/drawing/2014/main" id="{4BF0B784-B0B4-4C1E-A7E3-1E5B9F7BCF9F}"/>
              </a:ext>
            </a:extLst>
          </p:cNvPr>
          <p:cNvSpPr/>
          <p:nvPr/>
        </p:nvSpPr>
        <p:spPr>
          <a:xfrm>
            <a:off x="5536542" y="3588717"/>
            <a:ext cx="1970117" cy="2538091"/>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dirty="0">
                <a:latin typeface="Calibri" panose="020F0502020204030204" pitchFamily="34" charset="0"/>
                <a:cs typeface="Calibri" panose="020F0502020204030204" pitchFamily="34" charset="0"/>
              </a:rPr>
              <a:t>מטרתנו השנייה לחזק את הקשר בין ההורים לילדים בצורת משחק זו אשר תחזק את הקשר ביניהם. </a:t>
            </a:r>
            <a:br>
              <a:rPr lang="en-US" dirty="0">
                <a:latin typeface="Calibri" panose="020F0502020204030204" pitchFamily="34" charset="0"/>
                <a:cs typeface="Calibri" panose="020F0502020204030204" pitchFamily="34" charset="0"/>
              </a:rPr>
            </a:br>
            <a:endParaRPr lang="he-IL" dirty="0"/>
          </a:p>
        </p:txBody>
      </p:sp>
      <p:sp>
        <p:nvSpPr>
          <p:cNvPr id="14" name="מלבן: פינות מעוגלות 13">
            <a:extLst>
              <a:ext uri="{FF2B5EF4-FFF2-40B4-BE49-F238E27FC236}">
                <a16:creationId xmlns:a16="http://schemas.microsoft.com/office/drawing/2014/main" id="{6D1FD452-FCD2-485C-A4BE-C7ECBCF78B78}"/>
              </a:ext>
            </a:extLst>
          </p:cNvPr>
          <p:cNvSpPr/>
          <p:nvPr/>
        </p:nvSpPr>
        <p:spPr>
          <a:xfrm>
            <a:off x="1545488" y="3898794"/>
            <a:ext cx="1970117" cy="2538091"/>
          </a:xfrm>
          <a:prstGeom prst="roundRect">
            <a:avLst/>
          </a:prstGeom>
        </p:spPr>
        <p:style>
          <a:lnRef idx="1">
            <a:schemeClr val="accent2"/>
          </a:lnRef>
          <a:fillRef idx="2">
            <a:schemeClr val="accent2"/>
          </a:fillRef>
          <a:effectRef idx="1">
            <a:schemeClr val="accent2"/>
          </a:effectRef>
          <a:fontRef idx="minor">
            <a:schemeClr val="dk1"/>
          </a:fontRef>
        </p:style>
        <p:txBody>
          <a:bodyPr rtlCol="1" anchor="ctr"/>
          <a:lstStyle/>
          <a:p>
            <a:pPr algn="ctr"/>
            <a:r>
              <a:rPr lang="he-IL" dirty="0">
                <a:latin typeface="Calibri" panose="020F0502020204030204" pitchFamily="34" charset="0"/>
                <a:cs typeface="Calibri" panose="020F0502020204030204" pitchFamily="34" charset="0"/>
              </a:rPr>
              <a:t>מטרתנו השלישית להקנות לילדים צורת חשיבה מאורגנת ומסודרת ולהמחיש את הערך והפירות שקוצרים בעבודה קשה.</a:t>
            </a:r>
            <a:endParaRPr lang="he-IL" dirty="0"/>
          </a:p>
        </p:txBody>
      </p:sp>
    </p:spTree>
    <p:extLst>
      <p:ext uri="{BB962C8B-B14F-4D97-AF65-F5344CB8AC3E}">
        <p14:creationId xmlns:p14="http://schemas.microsoft.com/office/powerpoint/2010/main" val="79743277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descr="תמונה שמכילה חוץ, איש, מים, שמים&#10;&#10;תיאור שנוצר ברמת מהימנות גבוהה מאוד">
            <a:extLst>
              <a:ext uri="{FF2B5EF4-FFF2-40B4-BE49-F238E27FC236}">
                <a16:creationId xmlns:a16="http://schemas.microsoft.com/office/drawing/2014/main" id="{89B1B16D-AF50-41C6-993B-27145F8140B0}"/>
              </a:ext>
            </a:extLst>
          </p:cNvPr>
          <p:cNvPicPr>
            <a:picLocks noChangeAspect="1"/>
          </p:cNvPicPr>
          <p:nvPr/>
        </p:nvPicPr>
        <p:blipFill>
          <a:blip r:embed="rId2"/>
          <a:stretch>
            <a:fillRect/>
          </a:stretch>
        </p:blipFill>
        <p:spPr>
          <a:xfrm>
            <a:off x="0" y="0"/>
            <a:ext cx="12192000" cy="6858000"/>
          </a:xfrm>
          <a:prstGeom prst="rect">
            <a:avLst/>
          </a:prstGeom>
        </p:spPr>
      </p:pic>
      <p:sp>
        <p:nvSpPr>
          <p:cNvPr id="9" name="מציין מיקום תוכן 2">
            <a:extLst>
              <a:ext uri="{FF2B5EF4-FFF2-40B4-BE49-F238E27FC236}">
                <a16:creationId xmlns:a16="http://schemas.microsoft.com/office/drawing/2014/main" id="{B7C59746-F50A-4654-9584-6303EFCCF4E2}"/>
              </a:ext>
            </a:extLst>
          </p:cNvPr>
          <p:cNvSpPr txBox="1">
            <a:spLocks/>
          </p:cNvSpPr>
          <p:nvPr/>
        </p:nvSpPr>
        <p:spPr>
          <a:xfrm>
            <a:off x="4738254" y="-74815"/>
            <a:ext cx="3204810" cy="482138"/>
          </a:xfrm>
          <a:prstGeom prst="rect">
            <a:avLst/>
          </a:prstGeom>
          <a:effectLst>
            <a:outerShdw blurRad="50800" dist="38100" dir="18900000" algn="bl" rotWithShape="0">
              <a:prstClr val="black">
                <a:alpha val="40000"/>
              </a:prstClr>
            </a:outerShdw>
          </a:effectLst>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צד לקוח – מסך ראשי</a:t>
            </a:r>
          </a:p>
        </p:txBody>
      </p:sp>
    </p:spTree>
    <p:extLst>
      <p:ext uri="{BB962C8B-B14F-4D97-AF65-F5344CB8AC3E}">
        <p14:creationId xmlns:p14="http://schemas.microsoft.com/office/powerpoint/2010/main" val="1770732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1899712" y="299258"/>
            <a:ext cx="9601200" cy="482138"/>
          </a:xfrm>
        </p:spPr>
        <p:txBody>
          <a:bodyPr>
            <a:normAutofit fontScale="92500" lnSpcReduction="10000"/>
          </a:bodyPr>
          <a:lstStyle/>
          <a:p>
            <a:pPr marL="0" indent="0" algn="ctr">
              <a:buNone/>
            </a:pPr>
            <a:r>
              <a:rPr lang="he-IL" sz="3200" b="1" dirty="0">
                <a:latin typeface="Calibri" panose="020F0502020204030204" pitchFamily="34" charset="0"/>
                <a:cs typeface="Calibri" panose="020F0502020204030204" pitchFamily="34" charset="0"/>
              </a:rPr>
              <a:t>צד לקוח - ממשק הורה - מובייל</a:t>
            </a:r>
          </a:p>
        </p:txBody>
      </p:sp>
      <p:pic>
        <p:nvPicPr>
          <p:cNvPr id="6" name="תמונה 5" descr="תמונה שמכילה צילום מסך&#10;&#10;תיאור שנוצר ברמת מהימנות גבוהה מאוד">
            <a:extLst>
              <a:ext uri="{FF2B5EF4-FFF2-40B4-BE49-F238E27FC236}">
                <a16:creationId xmlns:a16="http://schemas.microsoft.com/office/drawing/2014/main" id="{FFA55D27-8D20-4AAF-B0B1-EA5588576786}"/>
              </a:ext>
            </a:extLst>
          </p:cNvPr>
          <p:cNvPicPr>
            <a:picLocks noChangeAspect="1"/>
          </p:cNvPicPr>
          <p:nvPr/>
        </p:nvPicPr>
        <p:blipFill>
          <a:blip r:embed="rId2"/>
          <a:stretch>
            <a:fillRect/>
          </a:stretch>
        </p:blipFill>
        <p:spPr>
          <a:xfrm>
            <a:off x="8894443" y="2492352"/>
            <a:ext cx="2332149" cy="4180223"/>
          </a:xfrm>
          <a:prstGeom prst="rect">
            <a:avLst/>
          </a:prstGeom>
          <a:ln>
            <a:noFill/>
          </a:ln>
          <a:effectLst>
            <a:outerShdw blurRad="190500" algn="tl" rotWithShape="0">
              <a:srgbClr val="000000">
                <a:alpha val="70000"/>
              </a:srgbClr>
            </a:outerShdw>
          </a:effectLst>
        </p:spPr>
      </p:pic>
      <p:pic>
        <p:nvPicPr>
          <p:cNvPr id="12" name="תמונה 11" descr="תמונה שמכילה צילום מסך&#10;&#10;תיאור שנוצר ברמת מהימנות גבוהה מאוד">
            <a:extLst>
              <a:ext uri="{FF2B5EF4-FFF2-40B4-BE49-F238E27FC236}">
                <a16:creationId xmlns:a16="http://schemas.microsoft.com/office/drawing/2014/main" id="{453A8565-DB6D-406B-BCD5-87557C3400B1}"/>
              </a:ext>
            </a:extLst>
          </p:cNvPr>
          <p:cNvPicPr>
            <a:picLocks noChangeAspect="1"/>
          </p:cNvPicPr>
          <p:nvPr/>
        </p:nvPicPr>
        <p:blipFill>
          <a:blip r:embed="rId3"/>
          <a:stretch>
            <a:fillRect/>
          </a:stretch>
        </p:blipFill>
        <p:spPr>
          <a:xfrm>
            <a:off x="1715738" y="2492352"/>
            <a:ext cx="2516122" cy="4180223"/>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335E524-AB6B-4998-9F53-B681A013CC95}"/>
              </a:ext>
            </a:extLst>
          </p:cNvPr>
          <p:cNvSpPr txBox="1"/>
          <p:nvPr/>
        </p:nvSpPr>
        <p:spPr>
          <a:xfrm>
            <a:off x="8986058" y="1446551"/>
            <a:ext cx="2240534" cy="461665"/>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עמוד הבית </a:t>
            </a:r>
            <a:r>
              <a:rPr lang="he-IL" sz="1200" dirty="0">
                <a:latin typeface="Calibri" panose="020F0502020204030204" pitchFamily="34" charset="0"/>
                <a:cs typeface="Calibri" panose="020F0502020204030204" pitchFamily="34" charset="0"/>
              </a:rPr>
              <a:t>– בו ניתן לראות את כל הילדים ולהיכנס לפרופיל שלהם</a:t>
            </a:r>
          </a:p>
        </p:txBody>
      </p:sp>
      <p:sp>
        <p:nvSpPr>
          <p:cNvPr id="14" name="TextBox 13">
            <a:extLst>
              <a:ext uri="{FF2B5EF4-FFF2-40B4-BE49-F238E27FC236}">
                <a16:creationId xmlns:a16="http://schemas.microsoft.com/office/drawing/2014/main" id="{4E71A884-469D-4313-9E6B-C6784EBBF778}"/>
              </a:ext>
            </a:extLst>
          </p:cNvPr>
          <p:cNvSpPr txBox="1"/>
          <p:nvPr/>
        </p:nvSpPr>
        <p:spPr>
          <a:xfrm>
            <a:off x="5627616" y="1400385"/>
            <a:ext cx="2240534" cy="830997"/>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עמוד פרופיל לילד – </a:t>
            </a:r>
            <a:br>
              <a:rPr lang="en-US" sz="1200" b="1" dirty="0">
                <a:latin typeface="Calibri" panose="020F0502020204030204" pitchFamily="34" charset="0"/>
                <a:cs typeface="Calibri" panose="020F0502020204030204" pitchFamily="34" charset="0"/>
              </a:rPr>
            </a:br>
            <a:r>
              <a:rPr lang="he-IL" sz="1200" dirty="0">
                <a:latin typeface="Calibri" panose="020F0502020204030204" pitchFamily="34" charset="0"/>
                <a:cs typeface="Calibri" panose="020F0502020204030204" pitchFamily="34" charset="0"/>
              </a:rPr>
              <a:t>ניתן לראות פרטים על הילד, משימות בתהליך, משימות שמחכות לאישור ההורה ומשימות שבוצעו בהצלחה</a:t>
            </a:r>
          </a:p>
        </p:txBody>
      </p:sp>
      <p:sp>
        <p:nvSpPr>
          <p:cNvPr id="15" name="TextBox 14">
            <a:extLst>
              <a:ext uri="{FF2B5EF4-FFF2-40B4-BE49-F238E27FC236}">
                <a16:creationId xmlns:a16="http://schemas.microsoft.com/office/drawing/2014/main" id="{A2BB8D3D-EB22-4CD6-B39C-06C4E8F9DE48}"/>
              </a:ext>
            </a:extLst>
          </p:cNvPr>
          <p:cNvSpPr txBox="1"/>
          <p:nvPr/>
        </p:nvSpPr>
        <p:spPr>
          <a:xfrm>
            <a:off x="1909622" y="1400385"/>
            <a:ext cx="2240534" cy="1015663"/>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עמוד הוספת משימה לילד – </a:t>
            </a:r>
            <a:br>
              <a:rPr lang="en-US" sz="1200" b="1" dirty="0">
                <a:latin typeface="Calibri" panose="020F0502020204030204" pitchFamily="34" charset="0"/>
                <a:cs typeface="Calibri" panose="020F0502020204030204" pitchFamily="34" charset="0"/>
              </a:rPr>
            </a:br>
            <a:r>
              <a:rPr lang="he-IL" sz="1200" dirty="0">
                <a:latin typeface="Calibri" panose="020F0502020204030204" pitchFamily="34" charset="0"/>
                <a:cs typeface="Calibri" panose="020F0502020204030204" pitchFamily="34" charset="0"/>
              </a:rPr>
              <a:t>ניתן לתת משימה לכל ילד בנפרד, לסווג אותה, להסביר מה המשימה וכמה נקודות יקבלו תמורתה.</a:t>
            </a:r>
            <a:br>
              <a:rPr lang="en-US" sz="1200" dirty="0">
                <a:latin typeface="Calibri" panose="020F0502020204030204" pitchFamily="34" charset="0"/>
                <a:cs typeface="Calibri" panose="020F0502020204030204" pitchFamily="34" charset="0"/>
              </a:rPr>
            </a:br>
            <a:r>
              <a:rPr lang="he-IL" sz="1200" dirty="0">
                <a:latin typeface="Calibri" panose="020F0502020204030204" pitchFamily="34" charset="0"/>
                <a:cs typeface="Calibri" panose="020F0502020204030204" pitchFamily="34" charset="0"/>
              </a:rPr>
              <a:t>*</a:t>
            </a:r>
            <a:r>
              <a:rPr lang="en-US" sz="1200" dirty="0">
                <a:latin typeface="Calibri" panose="020F0502020204030204" pitchFamily="34" charset="0"/>
                <a:cs typeface="Calibri" panose="020F0502020204030204" pitchFamily="34" charset="0"/>
              </a:rPr>
              <a:t> </a:t>
            </a:r>
            <a:r>
              <a:rPr lang="he-IL" sz="1200" dirty="0">
                <a:latin typeface="Calibri" panose="020F0502020204030204" pitchFamily="34" charset="0"/>
                <a:cs typeface="Calibri" panose="020F0502020204030204" pitchFamily="34" charset="0"/>
              </a:rPr>
              <a:t>ניתן גם להוסיף תמנוה למשימה</a:t>
            </a:r>
          </a:p>
        </p:txBody>
      </p:sp>
      <p:pic>
        <p:nvPicPr>
          <p:cNvPr id="17" name="תמונה 16" descr="תמונה שמכילה צילום מסך&#10;&#10;תיאור שנוצר ברמת מהימנות גבוהה מאוד">
            <a:extLst>
              <a:ext uri="{FF2B5EF4-FFF2-40B4-BE49-F238E27FC236}">
                <a16:creationId xmlns:a16="http://schemas.microsoft.com/office/drawing/2014/main" id="{0AD42A45-EC7A-49FB-94FD-1419436EB1CE}"/>
              </a:ext>
            </a:extLst>
          </p:cNvPr>
          <p:cNvPicPr>
            <a:picLocks noChangeAspect="1"/>
          </p:cNvPicPr>
          <p:nvPr/>
        </p:nvPicPr>
        <p:blipFill>
          <a:blip r:embed="rId4"/>
          <a:stretch>
            <a:fillRect/>
          </a:stretch>
        </p:blipFill>
        <p:spPr>
          <a:xfrm>
            <a:off x="5534237" y="2492351"/>
            <a:ext cx="2332149" cy="4180224"/>
          </a:xfrm>
          <a:prstGeom prst="rect">
            <a:avLst/>
          </a:prstGeom>
          <a:ln>
            <a:noFill/>
          </a:ln>
          <a:effectLst>
            <a:outerShdw blurRad="190500" algn="tl" rotWithShape="0">
              <a:srgbClr val="000000">
                <a:alpha val="70000"/>
              </a:srgbClr>
            </a:outerShdw>
          </a:effectLst>
        </p:spPr>
      </p:pic>
      <p:pic>
        <p:nvPicPr>
          <p:cNvPr id="18" name="תמונה 17">
            <a:extLst>
              <a:ext uri="{FF2B5EF4-FFF2-40B4-BE49-F238E27FC236}">
                <a16:creationId xmlns:a16="http://schemas.microsoft.com/office/drawing/2014/main" id="{85B73C42-ED7D-434F-8785-720D32240BAE}"/>
              </a:ext>
            </a:extLst>
          </p:cNvPr>
          <p:cNvPicPr>
            <a:picLocks noChangeAspect="1"/>
          </p:cNvPicPr>
          <p:nvPr/>
        </p:nvPicPr>
        <p:blipFill>
          <a:blip r:embed="rId5"/>
          <a:stretch>
            <a:fillRect/>
          </a:stretch>
        </p:blipFill>
        <p:spPr>
          <a:xfrm>
            <a:off x="803030" y="102891"/>
            <a:ext cx="3051123" cy="778499"/>
          </a:xfrm>
          <a:prstGeom prst="rect">
            <a:avLst/>
          </a:prstGeom>
        </p:spPr>
      </p:pic>
    </p:spTree>
    <p:extLst>
      <p:ext uri="{BB962C8B-B14F-4D97-AF65-F5344CB8AC3E}">
        <p14:creationId xmlns:p14="http://schemas.microsoft.com/office/powerpoint/2010/main" val="3912215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תמונה שמכילה צילום מסך&#10;&#10;תיאור שנוצר ברמת מהימנות גבוהה מאוד">
            <a:extLst>
              <a:ext uri="{FF2B5EF4-FFF2-40B4-BE49-F238E27FC236}">
                <a16:creationId xmlns:a16="http://schemas.microsoft.com/office/drawing/2014/main" id="{E98A6338-EFB8-461D-BDD1-D49941662FF5}"/>
              </a:ext>
            </a:extLst>
          </p:cNvPr>
          <p:cNvPicPr>
            <a:picLocks noChangeAspect="1"/>
          </p:cNvPicPr>
          <p:nvPr/>
        </p:nvPicPr>
        <p:blipFill>
          <a:blip r:embed="rId2"/>
          <a:stretch>
            <a:fillRect/>
          </a:stretch>
        </p:blipFill>
        <p:spPr>
          <a:xfrm>
            <a:off x="9713167" y="1568559"/>
            <a:ext cx="2202237" cy="3801057"/>
          </a:xfrm>
          <a:prstGeom prst="rect">
            <a:avLst/>
          </a:prstGeom>
          <a:ln>
            <a:noFill/>
          </a:ln>
          <a:effectLst>
            <a:outerShdw blurRad="292100" dist="139700" dir="2700000" algn="tl" rotWithShape="0">
              <a:srgbClr val="333333">
                <a:alpha val="65000"/>
              </a:srgbClr>
            </a:outerShdw>
          </a:effectLst>
        </p:spPr>
      </p:pic>
      <p:pic>
        <p:nvPicPr>
          <p:cNvPr id="5" name="תמונה 4" descr="תמונה שמכילה צילום מסך&#10;&#10;תיאור שנוצר ברמת מהימנות גבוהה">
            <a:extLst>
              <a:ext uri="{FF2B5EF4-FFF2-40B4-BE49-F238E27FC236}">
                <a16:creationId xmlns:a16="http://schemas.microsoft.com/office/drawing/2014/main" id="{D2D5FD6A-340F-41ED-A27D-B3344AF3F1D6}"/>
              </a:ext>
            </a:extLst>
          </p:cNvPr>
          <p:cNvPicPr>
            <a:picLocks noChangeAspect="1"/>
          </p:cNvPicPr>
          <p:nvPr/>
        </p:nvPicPr>
        <p:blipFill>
          <a:blip r:embed="rId3"/>
          <a:stretch>
            <a:fillRect/>
          </a:stretch>
        </p:blipFill>
        <p:spPr>
          <a:xfrm>
            <a:off x="7378054" y="2481161"/>
            <a:ext cx="2148569" cy="3712429"/>
          </a:xfrm>
          <a:prstGeom prst="rect">
            <a:avLst/>
          </a:prstGeom>
          <a:ln>
            <a:noFill/>
          </a:ln>
          <a:effectLst>
            <a:outerShdw blurRad="292100" dist="139700" dir="2700000" algn="tl" rotWithShape="0">
              <a:srgbClr val="333333">
                <a:alpha val="65000"/>
              </a:srgbClr>
            </a:outerShdw>
          </a:effectLst>
        </p:spPr>
      </p:pic>
      <p:pic>
        <p:nvPicPr>
          <p:cNvPr id="10" name="תמונה 9" descr="תמונה שמכילה צילום מסך&#10;&#10;תיאור שנוצר ברמת מהימנות גבוהה מאוד">
            <a:extLst>
              <a:ext uri="{FF2B5EF4-FFF2-40B4-BE49-F238E27FC236}">
                <a16:creationId xmlns:a16="http://schemas.microsoft.com/office/drawing/2014/main" id="{CB2F4167-D40D-4AF3-8F6D-B30A24803FCB}"/>
              </a:ext>
            </a:extLst>
          </p:cNvPr>
          <p:cNvPicPr>
            <a:picLocks noChangeAspect="1"/>
          </p:cNvPicPr>
          <p:nvPr/>
        </p:nvPicPr>
        <p:blipFill>
          <a:blip r:embed="rId4"/>
          <a:stretch>
            <a:fillRect/>
          </a:stretch>
        </p:blipFill>
        <p:spPr>
          <a:xfrm>
            <a:off x="3118459" y="1705603"/>
            <a:ext cx="2050052" cy="3526971"/>
          </a:xfrm>
          <a:prstGeom prst="rect">
            <a:avLst/>
          </a:prstGeom>
          <a:ln>
            <a:noFill/>
          </a:ln>
          <a:effectLst>
            <a:outerShdw blurRad="292100" dist="139700" dir="2700000" algn="tl" rotWithShape="0">
              <a:srgbClr val="333333">
                <a:alpha val="65000"/>
              </a:srgbClr>
            </a:outerShdw>
          </a:effectLst>
        </p:spPr>
      </p:pic>
      <p:pic>
        <p:nvPicPr>
          <p:cNvPr id="12" name="תמונה 11" descr="תמונה שמכילה צילום מסך&#10;&#10;תיאור שנוצר ברמת מהימנות גבוהה מאוד">
            <a:extLst>
              <a:ext uri="{FF2B5EF4-FFF2-40B4-BE49-F238E27FC236}">
                <a16:creationId xmlns:a16="http://schemas.microsoft.com/office/drawing/2014/main" id="{9C883B54-22CC-40CA-A464-8F454A9E7758}"/>
              </a:ext>
            </a:extLst>
          </p:cNvPr>
          <p:cNvPicPr>
            <a:picLocks noChangeAspect="1"/>
          </p:cNvPicPr>
          <p:nvPr/>
        </p:nvPicPr>
        <p:blipFill>
          <a:blip r:embed="rId5"/>
          <a:stretch>
            <a:fillRect/>
          </a:stretch>
        </p:blipFill>
        <p:spPr>
          <a:xfrm>
            <a:off x="915680" y="2549634"/>
            <a:ext cx="1992024" cy="3526971"/>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916A12D9-B4CB-4456-A8DD-4432EFE2C1B1}"/>
              </a:ext>
            </a:extLst>
          </p:cNvPr>
          <p:cNvSpPr txBox="1"/>
          <p:nvPr/>
        </p:nvSpPr>
        <p:spPr>
          <a:xfrm>
            <a:off x="8048909" y="781396"/>
            <a:ext cx="3106771"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החנות המשפחתית</a:t>
            </a:r>
            <a:r>
              <a:rPr lang="he-IL" sz="1200" dirty="0">
                <a:latin typeface="Calibri" panose="020F0502020204030204" pitchFamily="34" charset="0"/>
                <a:cs typeface="Calibri" panose="020F0502020204030204" pitchFamily="34" charset="0"/>
              </a:rPr>
              <a:t>–ניתן לראות את כל המתנות שהילדים יכולים לקנות וכמה נקודות עבור כל מתנה.</a:t>
            </a:r>
          </a:p>
          <a:p>
            <a:r>
              <a:rPr lang="he-IL" sz="1200" dirty="0">
                <a:latin typeface="Calibri" panose="020F0502020204030204" pitchFamily="34" charset="0"/>
                <a:cs typeface="Calibri" panose="020F0502020204030204" pitchFamily="34" charset="0"/>
              </a:rPr>
              <a:t>* ניתן להוסיף מתנות כראות עיניי ההורה</a:t>
            </a:r>
          </a:p>
        </p:txBody>
      </p:sp>
      <p:sp>
        <p:nvSpPr>
          <p:cNvPr id="14" name="TextBox 13">
            <a:extLst>
              <a:ext uri="{FF2B5EF4-FFF2-40B4-BE49-F238E27FC236}">
                <a16:creationId xmlns:a16="http://schemas.microsoft.com/office/drawing/2014/main" id="{7D2D2BDB-2E88-41A9-85BD-4309DD87A395}"/>
              </a:ext>
            </a:extLst>
          </p:cNvPr>
          <p:cNvSpPr txBox="1"/>
          <p:nvPr/>
        </p:nvSpPr>
        <p:spPr>
          <a:xfrm>
            <a:off x="1670858" y="781395"/>
            <a:ext cx="2240534" cy="646331"/>
          </a:xfrm>
          <a:prstGeom prst="rect">
            <a:avLst/>
          </a:prstGeom>
          <a:noFill/>
        </p:spPr>
        <p:txBody>
          <a:bodyPr wrap="square" rtlCol="1">
            <a:spAutoFit/>
          </a:bodyPr>
          <a:lstStyle/>
          <a:p>
            <a:r>
              <a:rPr lang="he-IL" sz="1200" b="1" dirty="0">
                <a:latin typeface="Calibri" panose="020F0502020204030204" pitchFamily="34" charset="0"/>
                <a:cs typeface="Calibri" panose="020F0502020204030204" pitchFamily="34" charset="0"/>
              </a:rPr>
              <a:t>הוספת משפחה- </a:t>
            </a:r>
            <a:r>
              <a:rPr lang="he-IL" sz="1200" dirty="0">
                <a:latin typeface="Calibri" panose="020F0502020204030204" pitchFamily="34" charset="0"/>
                <a:cs typeface="Calibri" panose="020F0502020204030204" pitchFamily="34" charset="0"/>
              </a:rPr>
              <a:t>הוספת אישה\בעל, ילד\ה לאריזה המשפחתית.</a:t>
            </a:r>
            <a:br>
              <a:rPr lang="en-US" sz="1200" b="1" dirty="0">
                <a:latin typeface="Calibri" panose="020F0502020204030204" pitchFamily="34" charset="0"/>
                <a:cs typeface="Calibri" panose="020F0502020204030204" pitchFamily="34" charset="0"/>
              </a:rPr>
            </a:br>
            <a:endParaRPr lang="he-IL" sz="1200" dirty="0">
              <a:latin typeface="Calibri" panose="020F0502020204030204" pitchFamily="34" charset="0"/>
              <a:cs typeface="Calibri" panose="020F0502020204030204" pitchFamily="34" charset="0"/>
            </a:endParaRPr>
          </a:p>
        </p:txBody>
      </p:sp>
      <p:sp>
        <p:nvSpPr>
          <p:cNvPr id="17" name="מציין מיקום תוכן 2">
            <a:extLst>
              <a:ext uri="{FF2B5EF4-FFF2-40B4-BE49-F238E27FC236}">
                <a16:creationId xmlns:a16="http://schemas.microsoft.com/office/drawing/2014/main" id="{D25DF3B2-359D-4102-9DC2-51A5023DFA8F}"/>
              </a:ext>
            </a:extLst>
          </p:cNvPr>
          <p:cNvSpPr txBox="1">
            <a:spLocks/>
          </p:cNvSpPr>
          <p:nvPr/>
        </p:nvSpPr>
        <p:spPr>
          <a:xfrm>
            <a:off x="1899712" y="299258"/>
            <a:ext cx="9601200" cy="482138"/>
          </a:xfrm>
          <a:prstGeom prst="rect">
            <a:avLst/>
          </a:prstGeom>
        </p:spPr>
        <p:txBody>
          <a:bodyPr vert="horz" lIns="91440" tIns="45720" rIns="91440" bIns="45720" rtlCol="0">
            <a:normAutofit fontScale="92500" lnSpcReduction="10000"/>
          </a:bodyPr>
          <a:lstStyle>
            <a:lvl1pPr marL="384048" indent="-384048" algn="r" defTabSz="914400" rtl="1"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384048" indent="-384048" algn="r" defTabSz="914400" rtl="1"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he-IL" sz="3200" b="1" dirty="0">
                <a:latin typeface="Calibri" panose="020F0502020204030204" pitchFamily="34" charset="0"/>
                <a:cs typeface="Calibri" panose="020F0502020204030204" pitchFamily="34" charset="0"/>
              </a:rPr>
              <a:t>צד לקוח - ממשק הורה - מובייל</a:t>
            </a:r>
          </a:p>
        </p:txBody>
      </p:sp>
      <p:pic>
        <p:nvPicPr>
          <p:cNvPr id="18" name="תמונה 17">
            <a:extLst>
              <a:ext uri="{FF2B5EF4-FFF2-40B4-BE49-F238E27FC236}">
                <a16:creationId xmlns:a16="http://schemas.microsoft.com/office/drawing/2014/main" id="{6D22B8C6-6D74-4FAD-87C1-143DC3E6DE5A}"/>
              </a:ext>
            </a:extLst>
          </p:cNvPr>
          <p:cNvPicPr>
            <a:picLocks noChangeAspect="1"/>
          </p:cNvPicPr>
          <p:nvPr/>
        </p:nvPicPr>
        <p:blipFill>
          <a:blip r:embed="rId6"/>
          <a:stretch>
            <a:fillRect/>
          </a:stretch>
        </p:blipFill>
        <p:spPr>
          <a:xfrm>
            <a:off x="803030" y="102891"/>
            <a:ext cx="3051123" cy="778499"/>
          </a:xfrm>
          <a:prstGeom prst="rect">
            <a:avLst/>
          </a:prstGeom>
        </p:spPr>
      </p:pic>
    </p:spTree>
    <p:extLst>
      <p:ext uri="{BB962C8B-B14F-4D97-AF65-F5344CB8AC3E}">
        <p14:creationId xmlns:p14="http://schemas.microsoft.com/office/powerpoint/2010/main" val="1887784338"/>
      </p:ext>
    </p:extLst>
  </p:cSld>
  <p:clrMapOvr>
    <a:masterClrMapping/>
  </p:clrMapOvr>
</p:sld>
</file>

<file path=ppt/theme/theme1.xml><?xml version="1.0" encoding="utf-8"?>
<a:theme xmlns:a="http://schemas.openxmlformats.org/drawingml/2006/main" name="חתוך">
  <a:themeElements>
    <a:clrScheme name="כחול">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חתוך">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ערכת נושא של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Crop</Template>
  <TotalTime>4408</TotalTime>
  <Words>1071</Words>
  <Application>Microsoft Office PowerPoint</Application>
  <PresentationFormat>מסך רחב</PresentationFormat>
  <Paragraphs>107</Paragraphs>
  <Slides>22</Slides>
  <Notes>0</Notes>
  <HiddenSlides>0</HiddenSlides>
  <MMClips>1</MMClips>
  <ScaleCrop>false</ScaleCrop>
  <HeadingPairs>
    <vt:vector size="8" baseType="variant">
      <vt:variant>
        <vt:lpstr>גופנים בשימוש</vt:lpstr>
      </vt:variant>
      <vt:variant>
        <vt:i4>7</vt:i4>
      </vt:variant>
      <vt:variant>
        <vt:lpstr>ערכת נושא</vt:lpstr>
      </vt:variant>
      <vt:variant>
        <vt:i4>1</vt:i4>
      </vt:variant>
      <vt:variant>
        <vt:lpstr>שרתי OLE מוטבעים</vt:lpstr>
      </vt:variant>
      <vt:variant>
        <vt:i4>1</vt:i4>
      </vt:variant>
      <vt:variant>
        <vt:lpstr>כותרות שקופיות</vt:lpstr>
      </vt:variant>
      <vt:variant>
        <vt:i4>22</vt:i4>
      </vt:variant>
    </vt:vector>
  </HeadingPairs>
  <TitlesOfParts>
    <vt:vector size="31" baseType="lpstr">
      <vt:lpstr>Arial</vt:lpstr>
      <vt:lpstr>Calibri</vt:lpstr>
      <vt:lpstr>Corbel</vt:lpstr>
      <vt:lpstr>Franklin Gothic Book</vt:lpstr>
      <vt:lpstr>Mangal</vt:lpstr>
      <vt:lpstr>Miriam</vt:lpstr>
      <vt:lpstr>Wingdings</vt:lpstr>
      <vt:lpstr>חתוך</vt:lpstr>
      <vt:lpstr>Acrobat Document</vt:lpstr>
      <vt:lpstr>פרויקט גמר – למידה מעשית - סדנה חיזוק הקשר בין הורים וילדים בעידן הטכנולוגי</vt:lpstr>
      <vt:lpstr>מצגת של PowerPoint‏</vt:lpstr>
      <vt:lpstr>רקע</vt:lpstr>
      <vt:lpstr>קצת נתונים</vt:lpstr>
      <vt:lpstr>מצגת של PowerPoint‏</vt:lpstr>
      <vt:lpstr>הפתרון</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טכנולוגיות</vt:lpstr>
      <vt:lpstr>מצגת של PowerPoint‏</vt:lpstr>
      <vt:lpstr>מצגת של PowerPoint‏</vt:lpstr>
      <vt:lpstr>מצגת של PowerPoint‏</vt:lpstr>
      <vt:lpstr>נספחים</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PowerPoint</dc:title>
  <dc:creator>Adi Maimon</dc:creator>
  <cp:lastModifiedBy>גליס</cp:lastModifiedBy>
  <cp:revision>74</cp:revision>
  <dcterms:created xsi:type="dcterms:W3CDTF">2018-05-25T13:37:39Z</dcterms:created>
  <dcterms:modified xsi:type="dcterms:W3CDTF">2018-05-31T20:52:50Z</dcterms:modified>
</cp:coreProperties>
</file>